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A50B29-FAEE-4BC5-9983-0F796A86CBAF}">
  <a:tblStyle styleId="{D7A50B29-FAEE-4BC5-9983-0F796A86CBAF}"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856b913e3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f856b913e3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f911d760da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f911d760da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78" name="Google Shape;37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85" name="Google Shape;38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94" name="Google Shape;39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4" name="Google Shape;15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07" name="Google Shape;40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6" name="Google Shape;17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96" name="Google Shape;19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f9d7ee7239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f9d7ee7239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48" name="Google Shape;2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856b913e3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f856b913e3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 name="Shape 89"/>
        <p:cNvGrpSpPr/>
        <p:nvPr/>
      </p:nvGrpSpPr>
      <p:grpSpPr>
        <a:xfrm>
          <a:off x="0" y="0"/>
          <a:ext cx="0" cy="0"/>
          <a:chOff x="0" y="0"/>
          <a:chExt cx="0" cy="0"/>
        </a:xfrm>
      </p:grpSpPr>
      <p:sp>
        <p:nvSpPr>
          <p:cNvPr id="90" name="Google Shape;90;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91" name="Google Shape;91;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92" name="Google Shape;92;p14"/>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lvl1pPr indent="0" lvl="0"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3" name="Shape 93"/>
        <p:cNvGrpSpPr/>
        <p:nvPr/>
      </p:nvGrpSpPr>
      <p:grpSpPr>
        <a:xfrm>
          <a:off x="0" y="0"/>
          <a:ext cx="0" cy="0"/>
          <a:chOff x="0" y="0"/>
          <a:chExt cx="0" cy="0"/>
        </a:xfrm>
      </p:grpSpPr>
      <p:sp>
        <p:nvSpPr>
          <p:cNvPr id="94" name="Google Shape;94;p1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96" name="Google Shape;96;p1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Calibri"/>
              <a:buNone/>
              <a:defRPr sz="1800">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97" name="Google Shape;97;p1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Calibri"/>
              <a:buNone/>
              <a:defRPr sz="1800">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98" name="Google Shape;98;p15"/>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lvl1pPr indent="0" lvl="0"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9" name="Shape 99"/>
        <p:cNvGrpSpPr/>
        <p:nvPr/>
      </p:nvGrpSpPr>
      <p:grpSpPr>
        <a:xfrm>
          <a:off x="0" y="0"/>
          <a:ext cx="0" cy="0"/>
          <a:chOff x="0" y="0"/>
          <a:chExt cx="0" cy="0"/>
        </a:xfrm>
      </p:grpSpPr>
      <p:sp>
        <p:nvSpPr>
          <p:cNvPr id="100" name="Google Shape;10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Calibri"/>
              <a:buNone/>
              <a:defRPr sz="1800">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04" name="Google Shape;104;p1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Calibri"/>
              <a:buNone/>
              <a:defRPr sz="1800">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05" name="Google Shape;105;p16"/>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lvl1pPr indent="0" lvl="0"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6" name="Shape 106"/>
        <p:cNvGrpSpPr/>
        <p:nvPr/>
      </p:nvGrpSpPr>
      <p:grpSpPr>
        <a:xfrm>
          <a:off x="0" y="0"/>
          <a:ext cx="0" cy="0"/>
          <a:chOff x="0" y="0"/>
          <a:chExt cx="0" cy="0"/>
        </a:xfrm>
      </p:grpSpPr>
      <p:sp>
        <p:nvSpPr>
          <p:cNvPr id="107" name="Google Shape;107;p1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9" name="Google Shape;109;p1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1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1" name="Google Shape;111;p1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1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Calibri"/>
              <a:buNone/>
              <a:defRPr sz="1800">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13" name="Google Shape;113;p1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Calibri"/>
              <a:buNone/>
              <a:defRPr sz="1800">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14" name="Google Shape;114;p17"/>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lvl1pPr indent="0" lvl="0"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Calibri"/>
              <a:buNone/>
              <a:defRPr sz="1800">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18" name="Google Shape;118;p1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Calibri"/>
              <a:buNone/>
              <a:defRPr sz="1800">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19" name="Google Shape;119;p18"/>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lvl1pPr indent="0" lvl="0"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0" name="Shape 120"/>
        <p:cNvGrpSpPr/>
        <p:nvPr/>
      </p:nvGrpSpPr>
      <p:grpSpPr>
        <a:xfrm>
          <a:off x="0" y="0"/>
          <a:ext cx="0" cy="0"/>
          <a:chOff x="0" y="0"/>
          <a:chExt cx="0" cy="0"/>
        </a:xfrm>
      </p:grpSpPr>
      <p:sp>
        <p:nvSpPr>
          <p:cNvPr id="121" name="Google Shape;121;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3" name="Google Shape;123;p1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 name="Google Shape;124;p1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Calibri"/>
              <a:buNone/>
              <a:defRPr sz="1800">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25" name="Google Shape;125;p1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Calibri"/>
              <a:buNone/>
              <a:defRPr sz="1800">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26" name="Google Shape;126;p19"/>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lvl1pPr indent="0" lvl="0"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7" name="Shape 127"/>
        <p:cNvGrpSpPr/>
        <p:nvPr/>
      </p:nvGrpSpPr>
      <p:grpSpPr>
        <a:xfrm>
          <a:off x="0" y="0"/>
          <a:ext cx="0" cy="0"/>
          <a:chOff x="0" y="0"/>
          <a:chExt cx="0" cy="0"/>
        </a:xfrm>
      </p:grpSpPr>
      <p:sp>
        <p:nvSpPr>
          <p:cNvPr id="128" name="Google Shape;128;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0"/>
          <p:cNvSpPr/>
          <p:nvPr>
            <p:ph idx="2" type="pic"/>
          </p:nvPr>
        </p:nvSpPr>
        <p:spPr>
          <a:xfrm>
            <a:off x="5183188" y="987425"/>
            <a:ext cx="6172200" cy="4873625"/>
          </a:xfrm>
          <a:prstGeom prst="rect">
            <a:avLst/>
          </a:prstGeom>
          <a:noFill/>
          <a:ln>
            <a:noFill/>
          </a:ln>
        </p:spPr>
      </p:sp>
      <p:sp>
        <p:nvSpPr>
          <p:cNvPr id="130" name="Google Shape;130;p2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1" name="Google Shape;131;p2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Calibri"/>
              <a:buNone/>
              <a:defRPr sz="1800">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32" name="Google Shape;132;p2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Calibri"/>
              <a:buNone/>
              <a:defRPr sz="1800">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33" name="Google Shape;133;p20"/>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lvl1pPr indent="0" lvl="0"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4" name="Shape 134"/>
        <p:cNvGrpSpPr/>
        <p:nvPr/>
      </p:nvGrpSpPr>
      <p:grpSpPr>
        <a:xfrm>
          <a:off x="0" y="0"/>
          <a:ext cx="0" cy="0"/>
          <a:chOff x="0" y="0"/>
          <a:chExt cx="0" cy="0"/>
        </a:xfrm>
      </p:grpSpPr>
      <p:sp>
        <p:nvSpPr>
          <p:cNvPr id="135" name="Google Shape;135;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2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2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Calibri"/>
              <a:buNone/>
              <a:defRPr sz="1800">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38" name="Google Shape;138;p2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Calibri"/>
              <a:buNone/>
              <a:defRPr sz="1800">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39" name="Google Shape;139;p21"/>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lvl1pPr indent="0" lvl="0"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0" name="Shape 140"/>
        <p:cNvGrpSpPr/>
        <p:nvPr/>
      </p:nvGrpSpPr>
      <p:grpSpPr>
        <a:xfrm>
          <a:off x="0" y="0"/>
          <a:ext cx="0" cy="0"/>
          <a:chOff x="0" y="0"/>
          <a:chExt cx="0" cy="0"/>
        </a:xfrm>
      </p:grpSpPr>
      <p:sp>
        <p:nvSpPr>
          <p:cNvPr id="141" name="Google Shape;141;p2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2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2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Calibri"/>
              <a:buNone/>
              <a:defRPr sz="1800">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44" name="Google Shape;144;p2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Calibri"/>
              <a:buNone/>
              <a:defRPr sz="1800">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45" name="Google Shape;145;p22"/>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lvl1pPr indent="0" lvl="0"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theme" Target="../theme/theme2.xml"/><Relationship Id="rId10" Type="http://schemas.openxmlformats.org/officeDocument/2006/relationships/slideLayout" Target="../slideLayouts/slideLayout20.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13"/>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spcBef>
                <a:spcPts val="0"/>
              </a:spcBef>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spcBef>
                <a:spcPts val="0"/>
              </a:spcBef>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spcBef>
                <a:spcPts val="0"/>
              </a:spcBef>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spcBef>
                <a:spcPts val="0"/>
              </a:spcBef>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spcBef>
                <a:spcPts val="0"/>
              </a:spcBef>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spcBef>
                <a:spcPts val="0"/>
              </a:spcBef>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spcBef>
                <a:spcPts val="0"/>
              </a:spcBef>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spcBef>
                <a:spcPts val="0"/>
              </a:spcBef>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8" name="Google Shape;88;p13"/>
          <p:cNvPicPr preferRelativeResize="0"/>
          <p:nvPr/>
        </p:nvPicPr>
        <p:blipFill rotWithShape="1">
          <a:blip r:embed="rId1">
            <a:alphaModFix/>
          </a:blip>
          <a:srcRect b="0" l="0" r="999" t="7383"/>
          <a:stretch/>
        </p:blipFill>
        <p:spPr>
          <a:xfrm>
            <a:off x="9774543" y="6329532"/>
            <a:ext cx="1592034" cy="3299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43.png"/><Relationship Id="rId5" Type="http://schemas.openxmlformats.org/officeDocument/2006/relationships/image" Target="../media/image32.png"/></Relationships>
</file>

<file path=ppt/slides/_rels/slide11.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44.png"/><Relationship Id="rId12"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35.jpg"/><Relationship Id="rId9" Type="http://schemas.openxmlformats.org/officeDocument/2006/relationships/image" Target="../media/image46.png"/><Relationship Id="rId5" Type="http://schemas.openxmlformats.org/officeDocument/2006/relationships/image" Target="../media/image28.png"/><Relationship Id="rId6" Type="http://schemas.openxmlformats.org/officeDocument/2006/relationships/image" Target="../media/image34.png"/><Relationship Id="rId7" Type="http://schemas.openxmlformats.org/officeDocument/2006/relationships/image" Target="../media/image40.png"/><Relationship Id="rId8"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8.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image" Target="../media/image9.jpg"/><Relationship Id="rId10" Type="http://schemas.openxmlformats.org/officeDocument/2006/relationships/image" Target="../media/image12.jpg"/><Relationship Id="rId13" Type="http://schemas.openxmlformats.org/officeDocument/2006/relationships/image" Target="../media/image6.jpg"/><Relationship Id="rId12"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kedin.com/in/aniket-annam-560956166/" TargetMode="External"/><Relationship Id="rId4" Type="http://schemas.openxmlformats.org/officeDocument/2006/relationships/hyperlink" Target="https://www.linkedin.com/in/kapil-dev-singh-5041b17b/" TargetMode="External"/><Relationship Id="rId9" Type="http://schemas.openxmlformats.org/officeDocument/2006/relationships/image" Target="../media/image15.jp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19.png"/><Relationship Id="rId8"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60.png"/><Relationship Id="rId5" Type="http://schemas.openxmlformats.org/officeDocument/2006/relationships/image" Target="../media/image53.png"/><Relationship Id="rId6" Type="http://schemas.openxmlformats.org/officeDocument/2006/relationships/image" Target="../media/image58.png"/><Relationship Id="rId7" Type="http://schemas.openxmlformats.org/officeDocument/2006/relationships/image" Target="../media/image66.png"/><Relationship Id="rId8"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5.png"/><Relationship Id="rId4" Type="http://schemas.openxmlformats.org/officeDocument/2006/relationships/image" Target="../media/image6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6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61.jpg"/></Relationships>
</file>

<file path=ppt/slides/_rels/slide3.xml.rels><?xml version="1.0" encoding="UTF-8" standalone="yes"?><Relationships xmlns="http://schemas.openxmlformats.org/package/2006/relationships"><Relationship Id="rId11" Type="http://schemas.openxmlformats.org/officeDocument/2006/relationships/image" Target="../media/image1.jpg"/><Relationship Id="rId10" Type="http://schemas.openxmlformats.org/officeDocument/2006/relationships/image" Target="../media/image8.png"/><Relationship Id="rId12"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kedin.com/in/reeshbah-singh-thakur/" TargetMode="External"/><Relationship Id="rId4" Type="http://schemas.openxmlformats.org/officeDocument/2006/relationships/hyperlink" Target="https://www.linkedin.com/in/reeshbah-singh-thakur/" TargetMode="External"/><Relationship Id="rId9" Type="http://schemas.openxmlformats.org/officeDocument/2006/relationships/image" Target="../media/image7.jpg"/><Relationship Id="rId5" Type="http://schemas.openxmlformats.org/officeDocument/2006/relationships/image" Target="../media/image19.png"/><Relationship Id="rId6" Type="http://schemas.openxmlformats.org/officeDocument/2006/relationships/image" Target="../media/image3.jpg"/><Relationship Id="rId7" Type="http://schemas.openxmlformats.org/officeDocument/2006/relationships/image" Target="../media/image17.png"/><Relationship Id="rId8"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9.png"/><Relationship Id="rId9"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24.png"/><Relationship Id="rId7" Type="http://schemas.openxmlformats.org/officeDocument/2006/relationships/image" Target="../media/image39.jpg"/><Relationship Id="rId8"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3"/>
          <p:cNvPicPr preferRelativeResize="0"/>
          <p:nvPr/>
        </p:nvPicPr>
        <p:blipFill rotWithShape="1">
          <a:blip r:embed="rId3">
            <a:alphaModFix/>
          </a:blip>
          <a:srcRect b="-2429" l="0" r="0" t="2430"/>
          <a:stretch/>
        </p:blipFill>
        <p:spPr>
          <a:xfrm>
            <a:off x="0" y="0"/>
            <a:ext cx="12192000" cy="6858000"/>
          </a:xfrm>
          <a:prstGeom prst="rect">
            <a:avLst/>
          </a:prstGeom>
          <a:noFill/>
          <a:ln>
            <a:noFill/>
          </a:ln>
        </p:spPr>
      </p:pic>
      <p:pic>
        <p:nvPicPr>
          <p:cNvPr id="151" name="Google Shape;151;p23"/>
          <p:cNvPicPr preferRelativeResize="0"/>
          <p:nvPr/>
        </p:nvPicPr>
        <p:blipFill rotWithShape="1">
          <a:blip r:embed="rId4">
            <a:alphaModFix/>
          </a:blip>
          <a:srcRect b="38233" l="0" r="0" t="0"/>
          <a:stretch/>
        </p:blipFill>
        <p:spPr>
          <a:xfrm>
            <a:off x="8258175" y="6400800"/>
            <a:ext cx="2162176"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2"/>
          <p:cNvSpPr/>
          <p:nvPr/>
        </p:nvSpPr>
        <p:spPr>
          <a:xfrm>
            <a:off x="0" y="0"/>
            <a:ext cx="12192000" cy="745067"/>
          </a:xfrm>
          <a:prstGeom prst="flowChartProcess">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4000">
                <a:solidFill>
                  <a:schemeClr val="lt1"/>
                </a:solidFill>
                <a:latin typeface="Calibri"/>
                <a:ea typeface="Calibri"/>
                <a:cs typeface="Calibri"/>
                <a:sym typeface="Calibri"/>
              </a:rPr>
              <a:t>IoT sensor(Smart electric meter) </a:t>
            </a:r>
            <a:endParaRPr sz="4000">
              <a:solidFill>
                <a:schemeClr val="lt1"/>
              </a:solidFill>
              <a:latin typeface="Calibri"/>
              <a:ea typeface="Calibri"/>
              <a:cs typeface="Calibri"/>
              <a:sym typeface="Calibri"/>
            </a:endParaRPr>
          </a:p>
        </p:txBody>
      </p:sp>
      <p:pic>
        <p:nvPicPr>
          <p:cNvPr id="274" name="Google Shape;274;p32"/>
          <p:cNvPicPr preferRelativeResize="0"/>
          <p:nvPr/>
        </p:nvPicPr>
        <p:blipFill rotWithShape="1">
          <a:blip r:embed="rId3">
            <a:alphaModFix/>
          </a:blip>
          <a:srcRect b="0" l="0" r="0" t="0"/>
          <a:stretch/>
        </p:blipFill>
        <p:spPr>
          <a:xfrm>
            <a:off x="10121474" y="6370295"/>
            <a:ext cx="1666875" cy="457200"/>
          </a:xfrm>
          <a:prstGeom prst="rect">
            <a:avLst/>
          </a:prstGeom>
          <a:noFill/>
          <a:ln>
            <a:noFill/>
          </a:ln>
        </p:spPr>
      </p:pic>
      <p:pic>
        <p:nvPicPr>
          <p:cNvPr id="275" name="Google Shape;275;p32"/>
          <p:cNvPicPr preferRelativeResize="0"/>
          <p:nvPr/>
        </p:nvPicPr>
        <p:blipFill>
          <a:blip r:embed="rId4">
            <a:alphaModFix/>
          </a:blip>
          <a:stretch>
            <a:fillRect/>
          </a:stretch>
        </p:blipFill>
        <p:spPr>
          <a:xfrm>
            <a:off x="994925" y="1015425"/>
            <a:ext cx="6608050" cy="4326075"/>
          </a:xfrm>
          <a:prstGeom prst="rect">
            <a:avLst/>
          </a:prstGeom>
          <a:noFill/>
          <a:ln>
            <a:noFill/>
          </a:ln>
        </p:spPr>
      </p:pic>
      <p:pic>
        <p:nvPicPr>
          <p:cNvPr id="276" name="Google Shape;276;p32"/>
          <p:cNvPicPr preferRelativeResize="0"/>
          <p:nvPr/>
        </p:nvPicPr>
        <p:blipFill>
          <a:blip r:embed="rId5">
            <a:alphaModFix/>
          </a:blip>
          <a:stretch>
            <a:fillRect/>
          </a:stretch>
        </p:blipFill>
        <p:spPr>
          <a:xfrm>
            <a:off x="8004895" y="1067800"/>
            <a:ext cx="3684630" cy="4273700"/>
          </a:xfrm>
          <a:prstGeom prst="rect">
            <a:avLst/>
          </a:prstGeom>
          <a:noFill/>
          <a:ln>
            <a:noFill/>
          </a:ln>
        </p:spPr>
      </p:pic>
      <p:sp>
        <p:nvSpPr>
          <p:cNvPr id="277" name="Google Shape;277;p32"/>
          <p:cNvSpPr txBox="1"/>
          <p:nvPr/>
        </p:nvSpPr>
        <p:spPr>
          <a:xfrm>
            <a:off x="1108400" y="5893300"/>
            <a:ext cx="9705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Calibri"/>
                <a:ea typeface="Calibri"/>
                <a:cs typeface="Calibri"/>
                <a:sym typeface="Calibri"/>
              </a:rPr>
              <a:t>Three-phase LoRa (Long Range) current sensor and current transformer (CT) sensor</a:t>
            </a:r>
            <a:endParaRPr b="1" sz="19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p:nvPr/>
        </p:nvSpPr>
        <p:spPr>
          <a:xfrm>
            <a:off x="0" y="0"/>
            <a:ext cx="12192000" cy="745067"/>
          </a:xfrm>
          <a:prstGeom prst="flowChartProcess">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4000">
                <a:solidFill>
                  <a:schemeClr val="lt1"/>
                </a:solidFill>
                <a:latin typeface="Calibri"/>
                <a:ea typeface="Calibri"/>
                <a:cs typeface="Calibri"/>
                <a:sym typeface="Calibri"/>
              </a:rPr>
              <a:t>Project Architecture</a:t>
            </a:r>
            <a:endParaRPr sz="4000">
              <a:solidFill>
                <a:schemeClr val="lt1"/>
              </a:solidFill>
              <a:latin typeface="Calibri"/>
              <a:ea typeface="Calibri"/>
              <a:cs typeface="Calibri"/>
              <a:sym typeface="Calibri"/>
            </a:endParaRPr>
          </a:p>
        </p:txBody>
      </p:sp>
      <p:pic>
        <p:nvPicPr>
          <p:cNvPr id="283" name="Google Shape;283;p33"/>
          <p:cNvPicPr preferRelativeResize="0"/>
          <p:nvPr/>
        </p:nvPicPr>
        <p:blipFill rotWithShape="1">
          <a:blip r:embed="rId3">
            <a:alphaModFix/>
          </a:blip>
          <a:srcRect b="0" l="0" r="0" t="0"/>
          <a:stretch/>
        </p:blipFill>
        <p:spPr>
          <a:xfrm>
            <a:off x="2087193" y="5593367"/>
            <a:ext cx="904629" cy="856436"/>
          </a:xfrm>
          <a:prstGeom prst="rect">
            <a:avLst/>
          </a:prstGeom>
          <a:noFill/>
          <a:ln>
            <a:noFill/>
          </a:ln>
        </p:spPr>
      </p:pic>
      <p:pic>
        <p:nvPicPr>
          <p:cNvPr id="284" name="Google Shape;284;p33"/>
          <p:cNvPicPr preferRelativeResize="0"/>
          <p:nvPr/>
        </p:nvPicPr>
        <p:blipFill rotWithShape="1">
          <a:blip r:embed="rId4">
            <a:alphaModFix/>
          </a:blip>
          <a:srcRect b="0" l="0" r="0" t="0"/>
          <a:stretch/>
        </p:blipFill>
        <p:spPr>
          <a:xfrm>
            <a:off x="184734" y="5492765"/>
            <a:ext cx="1470815" cy="1239157"/>
          </a:xfrm>
          <a:prstGeom prst="rect">
            <a:avLst/>
          </a:prstGeom>
          <a:noFill/>
          <a:ln>
            <a:noFill/>
          </a:ln>
        </p:spPr>
      </p:pic>
      <p:sp>
        <p:nvSpPr>
          <p:cNvPr id="285" name="Google Shape;285;p33"/>
          <p:cNvSpPr txBox="1"/>
          <p:nvPr/>
        </p:nvSpPr>
        <p:spPr>
          <a:xfrm>
            <a:off x="2014375" y="6354128"/>
            <a:ext cx="113707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IoT sensor </a:t>
            </a:r>
            <a:endParaRPr sz="1800">
              <a:solidFill>
                <a:srgbClr val="000000"/>
              </a:solidFill>
              <a:latin typeface="Calibri"/>
              <a:ea typeface="Calibri"/>
              <a:cs typeface="Calibri"/>
              <a:sym typeface="Calibri"/>
            </a:endParaRPr>
          </a:p>
        </p:txBody>
      </p:sp>
      <p:sp>
        <p:nvSpPr>
          <p:cNvPr id="286" name="Google Shape;286;p33"/>
          <p:cNvSpPr/>
          <p:nvPr/>
        </p:nvSpPr>
        <p:spPr>
          <a:xfrm rot="-5400000">
            <a:off x="1762310" y="5876138"/>
            <a:ext cx="257579" cy="434663"/>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87" name="Google Shape;287;p33"/>
          <p:cNvSpPr/>
          <p:nvPr/>
        </p:nvSpPr>
        <p:spPr>
          <a:xfrm>
            <a:off x="2015868" y="4530520"/>
            <a:ext cx="1081825" cy="450761"/>
          </a:xfrm>
          <a:prstGeom prst="flowChartMagneticDisk">
            <a:avLst/>
          </a:prstGeom>
          <a:solidFill>
            <a:srgbClr val="C9C9C9"/>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88" name="Google Shape;288;p33"/>
          <p:cNvSpPr/>
          <p:nvPr/>
        </p:nvSpPr>
        <p:spPr>
          <a:xfrm rot="10800000">
            <a:off x="2393492" y="5098850"/>
            <a:ext cx="257579" cy="434663"/>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pic>
        <p:nvPicPr>
          <p:cNvPr id="289" name="Google Shape;289;p33"/>
          <p:cNvPicPr preferRelativeResize="0"/>
          <p:nvPr/>
        </p:nvPicPr>
        <p:blipFill rotWithShape="1">
          <a:blip r:embed="rId5">
            <a:alphaModFix/>
          </a:blip>
          <a:srcRect b="0" l="0" r="0" t="0"/>
          <a:stretch/>
        </p:blipFill>
        <p:spPr>
          <a:xfrm>
            <a:off x="1878912" y="4118273"/>
            <a:ext cx="1202957" cy="390834"/>
          </a:xfrm>
          <a:prstGeom prst="rect">
            <a:avLst/>
          </a:prstGeom>
          <a:noFill/>
          <a:ln>
            <a:noFill/>
          </a:ln>
        </p:spPr>
      </p:pic>
      <p:sp>
        <p:nvSpPr>
          <p:cNvPr id="290" name="Google Shape;290;p33"/>
          <p:cNvSpPr/>
          <p:nvPr/>
        </p:nvSpPr>
        <p:spPr>
          <a:xfrm>
            <a:off x="162309" y="4021620"/>
            <a:ext cx="3182883" cy="2746545"/>
          </a:xfrm>
          <a:prstGeom prst="rect">
            <a:avLst/>
          </a:prstGeom>
          <a:noFill/>
          <a:ln cap="flat" cmpd="sng" w="28575">
            <a:solidFill>
              <a:srgbClr val="C9C9C9"/>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
        <p:nvSpPr>
          <p:cNvPr id="291" name="Google Shape;291;p33"/>
          <p:cNvSpPr txBox="1"/>
          <p:nvPr/>
        </p:nvSpPr>
        <p:spPr>
          <a:xfrm>
            <a:off x="184734" y="4092862"/>
            <a:ext cx="1347490"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Data Collection</a:t>
            </a:r>
            <a:endParaRPr/>
          </a:p>
        </p:txBody>
      </p:sp>
      <p:sp>
        <p:nvSpPr>
          <p:cNvPr id="292" name="Google Shape;292;p33"/>
          <p:cNvSpPr/>
          <p:nvPr/>
        </p:nvSpPr>
        <p:spPr>
          <a:xfrm rot="10800000">
            <a:off x="2681440" y="3015565"/>
            <a:ext cx="257579" cy="814225"/>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93" name="Google Shape;293;p33"/>
          <p:cNvSpPr txBox="1"/>
          <p:nvPr/>
        </p:nvSpPr>
        <p:spPr>
          <a:xfrm rot="-5400000">
            <a:off x="1830525" y="3268085"/>
            <a:ext cx="983848"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MySQL connector</a:t>
            </a:r>
            <a:endParaRPr/>
          </a:p>
        </p:txBody>
      </p:sp>
      <p:sp>
        <p:nvSpPr>
          <p:cNvPr id="294" name="Google Shape;294;p33"/>
          <p:cNvSpPr/>
          <p:nvPr/>
        </p:nvSpPr>
        <p:spPr>
          <a:xfrm>
            <a:off x="162310" y="970398"/>
            <a:ext cx="5759810" cy="2075248"/>
          </a:xfrm>
          <a:prstGeom prst="rect">
            <a:avLst/>
          </a:prstGeom>
          <a:noFill/>
          <a:ln cap="flat" cmpd="sng" w="28575">
            <a:solidFill>
              <a:srgbClr val="C9C9C9"/>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400"/>
              <a:buFont typeface="Calibri"/>
              <a:buNone/>
            </a:pPr>
            <a:r>
              <a:t/>
            </a:r>
            <a:endParaRPr sz="1400">
              <a:solidFill>
                <a:schemeClr val="lt1"/>
              </a:solidFill>
              <a:latin typeface="Calibri"/>
              <a:ea typeface="Calibri"/>
              <a:cs typeface="Calibri"/>
              <a:sym typeface="Calibri"/>
            </a:endParaRPr>
          </a:p>
        </p:txBody>
      </p:sp>
      <p:sp>
        <p:nvSpPr>
          <p:cNvPr id="295" name="Google Shape;295;p33"/>
          <p:cNvSpPr txBox="1"/>
          <p:nvPr/>
        </p:nvSpPr>
        <p:spPr>
          <a:xfrm>
            <a:off x="1759592" y="2403479"/>
            <a:ext cx="1327638"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Imported Data</a:t>
            </a:r>
            <a:endParaRPr/>
          </a:p>
        </p:txBody>
      </p:sp>
      <p:sp>
        <p:nvSpPr>
          <p:cNvPr id="296" name="Google Shape;296;p33"/>
          <p:cNvSpPr/>
          <p:nvPr/>
        </p:nvSpPr>
        <p:spPr>
          <a:xfrm>
            <a:off x="3344076" y="1051059"/>
            <a:ext cx="2484307" cy="1836005"/>
          </a:xfrm>
          <a:prstGeom prst="rect">
            <a:avLst/>
          </a:prstGeom>
          <a:noFill/>
          <a:ln cap="flat" cmpd="sng" w="28575">
            <a:solidFill>
              <a:srgbClr val="C9C9C9"/>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400"/>
              <a:buFont typeface="Calibri"/>
              <a:buNone/>
            </a:pPr>
            <a:r>
              <a:t/>
            </a:r>
            <a:endParaRPr sz="1400">
              <a:solidFill>
                <a:schemeClr val="lt1"/>
              </a:solidFill>
              <a:latin typeface="Calibri"/>
              <a:ea typeface="Calibri"/>
              <a:cs typeface="Calibri"/>
              <a:sym typeface="Calibri"/>
            </a:endParaRPr>
          </a:p>
        </p:txBody>
      </p:sp>
      <p:pic>
        <p:nvPicPr>
          <p:cNvPr id="297" name="Google Shape;297;p33"/>
          <p:cNvPicPr preferRelativeResize="0"/>
          <p:nvPr/>
        </p:nvPicPr>
        <p:blipFill rotWithShape="1">
          <a:blip r:embed="rId6">
            <a:alphaModFix/>
          </a:blip>
          <a:srcRect b="0" l="0" r="0" t="0"/>
          <a:stretch/>
        </p:blipFill>
        <p:spPr>
          <a:xfrm>
            <a:off x="241859" y="1594048"/>
            <a:ext cx="999784" cy="823217"/>
          </a:xfrm>
          <a:prstGeom prst="rect">
            <a:avLst/>
          </a:prstGeom>
          <a:noFill/>
          <a:ln>
            <a:noFill/>
          </a:ln>
        </p:spPr>
      </p:pic>
      <p:sp>
        <p:nvSpPr>
          <p:cNvPr id="298" name="Google Shape;298;p33"/>
          <p:cNvSpPr txBox="1"/>
          <p:nvPr/>
        </p:nvSpPr>
        <p:spPr>
          <a:xfrm>
            <a:off x="154582" y="2289146"/>
            <a:ext cx="1500967"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Exploratory Data Analysis ( EDA )</a:t>
            </a:r>
            <a:endParaRPr/>
          </a:p>
        </p:txBody>
      </p:sp>
      <p:sp>
        <p:nvSpPr>
          <p:cNvPr id="299" name="Google Shape;299;p33"/>
          <p:cNvSpPr/>
          <p:nvPr/>
        </p:nvSpPr>
        <p:spPr>
          <a:xfrm rot="5400000">
            <a:off x="1568392" y="2366152"/>
            <a:ext cx="206526" cy="340160"/>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00" name="Google Shape;300;p33"/>
          <p:cNvSpPr/>
          <p:nvPr/>
        </p:nvSpPr>
        <p:spPr>
          <a:xfrm>
            <a:off x="592442" y="1171766"/>
            <a:ext cx="716273" cy="428775"/>
          </a:xfrm>
          <a:prstGeom prst="bentArrow">
            <a:avLst>
              <a:gd fmla="val 25000" name="adj1"/>
              <a:gd fmla="val 25000" name="adj2"/>
              <a:gd fmla="val 25000" name="adj3"/>
              <a:gd fmla="val 43750" name="adj4"/>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01" name="Google Shape;301;p33"/>
          <p:cNvSpPr txBox="1"/>
          <p:nvPr/>
        </p:nvSpPr>
        <p:spPr>
          <a:xfrm>
            <a:off x="1338033" y="1027213"/>
            <a:ext cx="1505817"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Data Visualization</a:t>
            </a:r>
            <a:endParaRPr/>
          </a:p>
        </p:txBody>
      </p:sp>
      <p:sp>
        <p:nvSpPr>
          <p:cNvPr id="302" name="Google Shape;302;p33"/>
          <p:cNvSpPr/>
          <p:nvPr/>
        </p:nvSpPr>
        <p:spPr>
          <a:xfrm rot="-5400000">
            <a:off x="2939122" y="1069936"/>
            <a:ext cx="197374" cy="434663"/>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03" name="Google Shape;303;p33"/>
          <p:cNvSpPr txBox="1"/>
          <p:nvPr/>
        </p:nvSpPr>
        <p:spPr>
          <a:xfrm>
            <a:off x="3538035" y="1054915"/>
            <a:ext cx="2129344"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Data Preprocessing</a:t>
            </a:r>
            <a:endParaRPr/>
          </a:p>
        </p:txBody>
      </p:sp>
      <p:pic>
        <p:nvPicPr>
          <p:cNvPr id="304" name="Google Shape;304;p33"/>
          <p:cNvPicPr preferRelativeResize="0"/>
          <p:nvPr/>
        </p:nvPicPr>
        <p:blipFill rotWithShape="1">
          <a:blip r:embed="rId7">
            <a:alphaModFix/>
          </a:blip>
          <a:srcRect b="0" l="0" r="0" t="0"/>
          <a:stretch/>
        </p:blipFill>
        <p:spPr>
          <a:xfrm>
            <a:off x="5159952" y="1533577"/>
            <a:ext cx="638175" cy="590550"/>
          </a:xfrm>
          <a:prstGeom prst="rect">
            <a:avLst/>
          </a:prstGeom>
          <a:noFill/>
          <a:ln>
            <a:noFill/>
          </a:ln>
        </p:spPr>
      </p:pic>
      <p:sp>
        <p:nvSpPr>
          <p:cNvPr id="305" name="Google Shape;305;p33"/>
          <p:cNvSpPr txBox="1"/>
          <p:nvPr/>
        </p:nvSpPr>
        <p:spPr>
          <a:xfrm>
            <a:off x="3406741" y="1518685"/>
            <a:ext cx="1792916" cy="16004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Removing nominal features</a:t>
            </a:r>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Handling Missing values</a:t>
            </a:r>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Outlier Treatment</a:t>
            </a:r>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Binning of “All plant”</a:t>
            </a:r>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06" name="Google Shape;306;p33"/>
          <p:cNvSpPr/>
          <p:nvPr/>
        </p:nvSpPr>
        <p:spPr>
          <a:xfrm rot="-5400000">
            <a:off x="6260011" y="2163899"/>
            <a:ext cx="257579" cy="774263"/>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07" name="Google Shape;307;p33"/>
          <p:cNvSpPr/>
          <p:nvPr/>
        </p:nvSpPr>
        <p:spPr>
          <a:xfrm>
            <a:off x="6870812" y="871448"/>
            <a:ext cx="5166606" cy="5317877"/>
          </a:xfrm>
          <a:prstGeom prst="rect">
            <a:avLst/>
          </a:prstGeom>
          <a:noFill/>
          <a:ln cap="flat" cmpd="sng" w="28575">
            <a:solidFill>
              <a:srgbClr val="C9C9C9"/>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400"/>
              <a:buFont typeface="Calibri"/>
              <a:buNone/>
            </a:pPr>
            <a:r>
              <a:t/>
            </a:r>
            <a:endParaRPr sz="1400">
              <a:solidFill>
                <a:schemeClr val="lt1"/>
              </a:solidFill>
              <a:latin typeface="Calibri"/>
              <a:ea typeface="Calibri"/>
              <a:cs typeface="Calibri"/>
              <a:sym typeface="Calibri"/>
            </a:endParaRPr>
          </a:p>
        </p:txBody>
      </p:sp>
      <p:sp>
        <p:nvSpPr>
          <p:cNvPr id="308" name="Google Shape;308;p33"/>
          <p:cNvSpPr txBox="1"/>
          <p:nvPr/>
        </p:nvSpPr>
        <p:spPr>
          <a:xfrm>
            <a:off x="7074691" y="928602"/>
            <a:ext cx="4969383"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Model Building</a:t>
            </a:r>
            <a:endParaRPr/>
          </a:p>
        </p:txBody>
      </p:sp>
      <p:sp>
        <p:nvSpPr>
          <p:cNvPr id="309" name="Google Shape;309;p33"/>
          <p:cNvSpPr txBox="1"/>
          <p:nvPr/>
        </p:nvSpPr>
        <p:spPr>
          <a:xfrm rot="-5400000">
            <a:off x="5647064" y="1247429"/>
            <a:ext cx="1503765"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Preprocessed Data</a:t>
            </a:r>
            <a:endParaRPr/>
          </a:p>
        </p:txBody>
      </p:sp>
      <p:sp>
        <p:nvSpPr>
          <p:cNvPr id="310" name="Google Shape;310;p33"/>
          <p:cNvSpPr txBox="1"/>
          <p:nvPr/>
        </p:nvSpPr>
        <p:spPr>
          <a:xfrm>
            <a:off x="7074691" y="2184483"/>
            <a:ext cx="1998938" cy="954107"/>
          </a:xfrm>
          <a:prstGeom prst="rect">
            <a:avLst/>
          </a:prstGeom>
          <a:solidFill>
            <a:srgbClr val="E1EFD8"/>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Classification Model</a:t>
            </a:r>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 Decision Tree )</a:t>
            </a:r>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 Target : Energy_consumption ) </a:t>
            </a:r>
            <a:endParaRPr/>
          </a:p>
        </p:txBody>
      </p:sp>
      <p:sp>
        <p:nvSpPr>
          <p:cNvPr id="311" name="Google Shape;311;p33"/>
          <p:cNvSpPr/>
          <p:nvPr/>
        </p:nvSpPr>
        <p:spPr>
          <a:xfrm rot="-5400000">
            <a:off x="9264534" y="2304154"/>
            <a:ext cx="236015" cy="434663"/>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12" name="Google Shape;312;p33"/>
          <p:cNvSpPr/>
          <p:nvPr/>
        </p:nvSpPr>
        <p:spPr>
          <a:xfrm>
            <a:off x="9691452" y="2099924"/>
            <a:ext cx="1427294" cy="849587"/>
          </a:xfrm>
          <a:prstGeom prst="ellipse">
            <a:avLst/>
          </a:prstGeom>
          <a:solidFill>
            <a:srgbClr val="E1EFD8"/>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Split Train and Test </a:t>
            </a:r>
            <a:endParaRPr sz="1400">
              <a:solidFill>
                <a:schemeClr val="dk1"/>
              </a:solidFill>
              <a:latin typeface="Calibri"/>
              <a:ea typeface="Calibri"/>
              <a:cs typeface="Calibri"/>
              <a:sym typeface="Calibri"/>
            </a:endParaRPr>
          </a:p>
        </p:txBody>
      </p:sp>
      <p:sp>
        <p:nvSpPr>
          <p:cNvPr id="313" name="Google Shape;313;p33"/>
          <p:cNvSpPr/>
          <p:nvPr/>
        </p:nvSpPr>
        <p:spPr>
          <a:xfrm>
            <a:off x="11254429" y="2574274"/>
            <a:ext cx="533920" cy="1004184"/>
          </a:xfrm>
          <a:prstGeom prst="curvedLeftArrow">
            <a:avLst>
              <a:gd fmla="val 25000" name="adj1"/>
              <a:gd fmla="val 50000" name="adj2"/>
              <a:gd fmla="val 25000"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14" name="Google Shape;314;p33"/>
          <p:cNvSpPr txBox="1"/>
          <p:nvPr/>
        </p:nvSpPr>
        <p:spPr>
          <a:xfrm>
            <a:off x="9539463" y="3422678"/>
            <a:ext cx="1656524" cy="523220"/>
          </a:xfrm>
          <a:prstGeom prst="rect">
            <a:avLst/>
          </a:prstGeom>
          <a:solidFill>
            <a:srgbClr val="E1EFD8"/>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Finding the best model</a:t>
            </a:r>
            <a:endParaRPr/>
          </a:p>
        </p:txBody>
      </p:sp>
      <p:sp>
        <p:nvSpPr>
          <p:cNvPr id="315" name="Google Shape;315;p33"/>
          <p:cNvSpPr/>
          <p:nvPr/>
        </p:nvSpPr>
        <p:spPr>
          <a:xfrm rot="5400000">
            <a:off x="9020950" y="3379831"/>
            <a:ext cx="236016" cy="434663"/>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16" name="Google Shape;316;p33"/>
          <p:cNvSpPr txBox="1"/>
          <p:nvPr/>
        </p:nvSpPr>
        <p:spPr>
          <a:xfrm>
            <a:off x="7344551" y="3321561"/>
            <a:ext cx="1419284" cy="523220"/>
          </a:xfrm>
          <a:prstGeom prst="rect">
            <a:avLst/>
          </a:prstGeom>
          <a:solidFill>
            <a:srgbClr val="E1EFD8"/>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Model building for Train data</a:t>
            </a:r>
            <a:endParaRPr/>
          </a:p>
        </p:txBody>
      </p:sp>
      <p:sp>
        <p:nvSpPr>
          <p:cNvPr id="317" name="Google Shape;317;p33"/>
          <p:cNvSpPr/>
          <p:nvPr/>
        </p:nvSpPr>
        <p:spPr>
          <a:xfrm>
            <a:off x="7515606" y="3923749"/>
            <a:ext cx="983110" cy="1571246"/>
          </a:xfrm>
          <a:prstGeom prst="curvedRightArrow">
            <a:avLst>
              <a:gd fmla="val 25000" name="adj1"/>
              <a:gd fmla="val 50000" name="adj2"/>
              <a:gd fmla="val 25000"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18" name="Google Shape;318;p33"/>
          <p:cNvSpPr/>
          <p:nvPr/>
        </p:nvSpPr>
        <p:spPr>
          <a:xfrm>
            <a:off x="4144555" y="3245172"/>
            <a:ext cx="2484307" cy="3523798"/>
          </a:xfrm>
          <a:prstGeom prst="rect">
            <a:avLst/>
          </a:prstGeom>
          <a:noFill/>
          <a:ln cap="flat" cmpd="sng" w="28575">
            <a:solidFill>
              <a:srgbClr val="C9C9C9"/>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
        <p:nvSpPr>
          <p:cNvPr id="319" name="Google Shape;319;p33"/>
          <p:cNvSpPr/>
          <p:nvPr/>
        </p:nvSpPr>
        <p:spPr>
          <a:xfrm rot="5400000">
            <a:off x="4473714" y="5907836"/>
            <a:ext cx="288353" cy="795583"/>
          </a:xfrm>
          <a:prstGeom prst="downArrow">
            <a:avLst>
              <a:gd fmla="val 50000" name="adj1"/>
              <a:gd fmla="val 50000" name="adj2"/>
            </a:avLst>
          </a:prstGeom>
          <a:solidFill>
            <a:srgbClr val="FBE4D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20" name="Google Shape;320;p33"/>
          <p:cNvSpPr txBox="1"/>
          <p:nvPr/>
        </p:nvSpPr>
        <p:spPr>
          <a:xfrm>
            <a:off x="4202390" y="3369582"/>
            <a:ext cx="2365844"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Model Deployment</a:t>
            </a:r>
            <a:endParaRPr/>
          </a:p>
        </p:txBody>
      </p:sp>
      <p:sp>
        <p:nvSpPr>
          <p:cNvPr id="321" name="Google Shape;321;p33"/>
          <p:cNvSpPr txBox="1"/>
          <p:nvPr/>
        </p:nvSpPr>
        <p:spPr>
          <a:xfrm>
            <a:off x="4182969" y="5098850"/>
            <a:ext cx="1127501"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Data from IoT Sensor</a:t>
            </a:r>
            <a:endParaRPr/>
          </a:p>
          <a:p>
            <a:pPr indent="0" lvl="0" marL="0" marR="0" rtl="0" algn="ctr">
              <a:spcBef>
                <a:spcPts val="0"/>
              </a:spcBef>
              <a:spcAft>
                <a:spcPts val="0"/>
              </a:spcAft>
              <a:buNone/>
            </a:pPr>
            <a:r>
              <a:t/>
            </a:r>
            <a:endParaRPr b="1" sz="1400">
              <a:solidFill>
                <a:schemeClr val="dk1"/>
              </a:solidFill>
              <a:latin typeface="Calibri"/>
              <a:ea typeface="Calibri"/>
              <a:cs typeface="Calibri"/>
              <a:sym typeface="Calibri"/>
            </a:endParaRPr>
          </a:p>
        </p:txBody>
      </p:sp>
      <p:sp>
        <p:nvSpPr>
          <p:cNvPr id="322" name="Google Shape;322;p33"/>
          <p:cNvSpPr txBox="1"/>
          <p:nvPr/>
        </p:nvSpPr>
        <p:spPr>
          <a:xfrm>
            <a:off x="5015683" y="5816024"/>
            <a:ext cx="1363468" cy="116955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Predicted  category of energy consumption</a:t>
            </a:r>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pic>
        <p:nvPicPr>
          <p:cNvPr descr="User Interface Icon #234085 - Free Icons Library" id="323" name="Google Shape;323;p33"/>
          <p:cNvPicPr preferRelativeResize="0"/>
          <p:nvPr/>
        </p:nvPicPr>
        <p:blipFill rotWithShape="1">
          <a:blip r:embed="rId8">
            <a:alphaModFix/>
          </a:blip>
          <a:srcRect b="0" l="0" r="0" t="0"/>
          <a:stretch/>
        </p:blipFill>
        <p:spPr>
          <a:xfrm>
            <a:off x="3418009" y="5481742"/>
            <a:ext cx="673249" cy="660283"/>
          </a:xfrm>
          <a:prstGeom prst="rect">
            <a:avLst/>
          </a:prstGeom>
          <a:noFill/>
          <a:ln>
            <a:noFill/>
          </a:ln>
        </p:spPr>
      </p:pic>
      <p:sp>
        <p:nvSpPr>
          <p:cNvPr id="324" name="Google Shape;324;p33"/>
          <p:cNvSpPr txBox="1"/>
          <p:nvPr/>
        </p:nvSpPr>
        <p:spPr>
          <a:xfrm>
            <a:off x="3529897" y="6200239"/>
            <a:ext cx="358188" cy="307777"/>
          </a:xfrm>
          <a:prstGeom prst="rect">
            <a:avLst/>
          </a:prstGeom>
          <a:solidFill>
            <a:srgbClr val="FBE4D4"/>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UI</a:t>
            </a:r>
            <a:endParaRPr b="1" sz="1400">
              <a:solidFill>
                <a:schemeClr val="dk1"/>
              </a:solidFill>
              <a:latin typeface="Calibri"/>
              <a:ea typeface="Calibri"/>
              <a:cs typeface="Calibri"/>
              <a:sym typeface="Calibri"/>
            </a:endParaRPr>
          </a:p>
        </p:txBody>
      </p:sp>
      <p:sp>
        <p:nvSpPr>
          <p:cNvPr id="325" name="Google Shape;325;p33"/>
          <p:cNvSpPr/>
          <p:nvPr/>
        </p:nvSpPr>
        <p:spPr>
          <a:xfrm rot="-5400000">
            <a:off x="3616248" y="4870510"/>
            <a:ext cx="298573" cy="755253"/>
          </a:xfrm>
          <a:prstGeom prst="downArrow">
            <a:avLst>
              <a:gd fmla="val 50000" name="adj1"/>
              <a:gd fmla="val 50000" name="adj2"/>
            </a:avLst>
          </a:prstGeom>
          <a:solidFill>
            <a:srgbClr val="FBE4D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26" name="Google Shape;326;p33"/>
          <p:cNvSpPr/>
          <p:nvPr/>
        </p:nvSpPr>
        <p:spPr>
          <a:xfrm rot="5400000">
            <a:off x="5221250" y="5216886"/>
            <a:ext cx="597530" cy="556222"/>
          </a:xfrm>
          <a:prstGeom prst="bentArrow">
            <a:avLst>
              <a:gd fmla="val 25000" name="adj1"/>
              <a:gd fmla="val 25000" name="adj2"/>
              <a:gd fmla="val 25000" name="adj3"/>
              <a:gd fmla="val 43750" name="adj4"/>
            </a:avLst>
          </a:prstGeom>
          <a:solidFill>
            <a:srgbClr val="FBE4D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27" name="Google Shape;327;p33"/>
          <p:cNvSpPr/>
          <p:nvPr/>
        </p:nvSpPr>
        <p:spPr>
          <a:xfrm rot="10800000">
            <a:off x="6712858" y="6224323"/>
            <a:ext cx="2056419" cy="483572"/>
          </a:xfrm>
          <a:prstGeom prst="bentArrow">
            <a:avLst>
              <a:gd fmla="val 25000" name="adj1"/>
              <a:gd fmla="val 25000" name="adj2"/>
              <a:gd fmla="val 25000" name="adj3"/>
              <a:gd fmla="val 43750" name="adj4"/>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328" name="Google Shape;328;p33"/>
          <p:cNvPicPr preferRelativeResize="0"/>
          <p:nvPr/>
        </p:nvPicPr>
        <p:blipFill rotWithShape="1">
          <a:blip r:embed="rId9">
            <a:alphaModFix/>
          </a:blip>
          <a:srcRect b="0" l="0" r="0" t="0"/>
          <a:stretch/>
        </p:blipFill>
        <p:spPr>
          <a:xfrm>
            <a:off x="4376048" y="3715170"/>
            <a:ext cx="1907280" cy="1001322"/>
          </a:xfrm>
          <a:prstGeom prst="rect">
            <a:avLst/>
          </a:prstGeom>
          <a:noFill/>
          <a:ln>
            <a:noFill/>
          </a:ln>
        </p:spPr>
      </p:pic>
      <p:pic>
        <p:nvPicPr>
          <p:cNvPr id="329" name="Google Shape;329;p33"/>
          <p:cNvPicPr preferRelativeResize="0"/>
          <p:nvPr/>
        </p:nvPicPr>
        <p:blipFill rotWithShape="1">
          <a:blip r:embed="rId10">
            <a:alphaModFix/>
          </a:blip>
          <a:srcRect b="0" l="0" r="0" t="0"/>
          <a:stretch/>
        </p:blipFill>
        <p:spPr>
          <a:xfrm>
            <a:off x="9073630" y="1256064"/>
            <a:ext cx="857643" cy="896627"/>
          </a:xfrm>
          <a:prstGeom prst="rect">
            <a:avLst/>
          </a:prstGeom>
          <a:noFill/>
          <a:ln>
            <a:noFill/>
          </a:ln>
        </p:spPr>
      </p:pic>
      <p:sp>
        <p:nvSpPr>
          <p:cNvPr id="330" name="Google Shape;330;p33"/>
          <p:cNvSpPr/>
          <p:nvPr/>
        </p:nvSpPr>
        <p:spPr>
          <a:xfrm>
            <a:off x="8359317" y="4244325"/>
            <a:ext cx="2094337" cy="1749535"/>
          </a:xfrm>
          <a:prstGeom prst="triangle">
            <a:avLst>
              <a:gd fmla="val 50000" name="adj"/>
            </a:avLst>
          </a:prstGeom>
          <a:solidFill>
            <a:srgbClr val="E1EFD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1" name="Google Shape;331;p33"/>
          <p:cNvSpPr txBox="1"/>
          <p:nvPr/>
        </p:nvSpPr>
        <p:spPr>
          <a:xfrm>
            <a:off x="8650678" y="5476883"/>
            <a:ext cx="1511614" cy="307777"/>
          </a:xfrm>
          <a:prstGeom prst="rect">
            <a:avLst/>
          </a:prstGeom>
          <a:solidFill>
            <a:srgbClr val="E1EFD8"/>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Model Evaluation</a:t>
            </a:r>
            <a:endParaRPr/>
          </a:p>
        </p:txBody>
      </p:sp>
      <p:pic>
        <p:nvPicPr>
          <p:cNvPr descr="File:Python-logo-notext.svg - Wikimedia Commons" id="332" name="Google Shape;332;p33"/>
          <p:cNvPicPr preferRelativeResize="0"/>
          <p:nvPr/>
        </p:nvPicPr>
        <p:blipFill rotWithShape="1">
          <a:blip r:embed="rId11">
            <a:alphaModFix/>
          </a:blip>
          <a:srcRect b="0" l="0" r="0" t="0"/>
          <a:stretch/>
        </p:blipFill>
        <p:spPr>
          <a:xfrm>
            <a:off x="3055173" y="2318900"/>
            <a:ext cx="257575" cy="431700"/>
          </a:xfrm>
          <a:prstGeom prst="rect">
            <a:avLst/>
          </a:prstGeom>
          <a:noFill/>
          <a:ln>
            <a:noFill/>
          </a:ln>
        </p:spPr>
      </p:pic>
      <p:pic>
        <p:nvPicPr>
          <p:cNvPr id="333" name="Google Shape;333;p33"/>
          <p:cNvPicPr preferRelativeResize="0"/>
          <p:nvPr/>
        </p:nvPicPr>
        <p:blipFill rotWithShape="1">
          <a:blip r:embed="rId12">
            <a:alphaModFix/>
          </a:blip>
          <a:srcRect b="0" l="0" r="0" t="0"/>
          <a:stretch/>
        </p:blipFill>
        <p:spPr>
          <a:xfrm>
            <a:off x="10121474" y="6370295"/>
            <a:ext cx="1666875" cy="45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p:nvPr/>
        </p:nvSpPr>
        <p:spPr>
          <a:xfrm>
            <a:off x="0" y="0"/>
            <a:ext cx="12192000" cy="745067"/>
          </a:xfrm>
          <a:prstGeom prst="flowChartProcess">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4000">
                <a:solidFill>
                  <a:schemeClr val="lt1"/>
                </a:solidFill>
                <a:latin typeface="Calibri"/>
                <a:ea typeface="Calibri"/>
                <a:cs typeface="Calibri"/>
                <a:sym typeface="Calibri"/>
              </a:rPr>
              <a:t>Flow of Process in Beverage Plant</a:t>
            </a:r>
            <a:endParaRPr sz="4000">
              <a:solidFill>
                <a:schemeClr val="lt1"/>
              </a:solidFill>
              <a:latin typeface="Calibri"/>
              <a:ea typeface="Calibri"/>
              <a:cs typeface="Calibri"/>
              <a:sym typeface="Calibri"/>
            </a:endParaRPr>
          </a:p>
        </p:txBody>
      </p:sp>
      <p:pic>
        <p:nvPicPr>
          <p:cNvPr id="339" name="Google Shape;339;p34"/>
          <p:cNvPicPr preferRelativeResize="0"/>
          <p:nvPr/>
        </p:nvPicPr>
        <p:blipFill rotWithShape="1">
          <a:blip r:embed="rId3">
            <a:alphaModFix/>
          </a:blip>
          <a:srcRect b="0" l="0" r="0" t="7680"/>
          <a:stretch/>
        </p:blipFill>
        <p:spPr>
          <a:xfrm>
            <a:off x="0" y="745075"/>
            <a:ext cx="12192000" cy="6112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35"/>
          <p:cNvPicPr preferRelativeResize="0"/>
          <p:nvPr/>
        </p:nvPicPr>
        <p:blipFill rotWithShape="1">
          <a:blip r:embed="rId3">
            <a:alphaModFix/>
          </a:blip>
          <a:srcRect b="7242" l="17131" r="18241" t="7671"/>
          <a:stretch/>
        </p:blipFill>
        <p:spPr>
          <a:xfrm>
            <a:off x="695740" y="2196547"/>
            <a:ext cx="3230216" cy="2981740"/>
          </a:xfrm>
          <a:prstGeom prst="rect">
            <a:avLst/>
          </a:prstGeom>
          <a:noFill/>
          <a:ln>
            <a:noFill/>
          </a:ln>
        </p:spPr>
      </p:pic>
      <p:sp>
        <p:nvSpPr>
          <p:cNvPr id="345" name="Google Shape;345;p35"/>
          <p:cNvSpPr/>
          <p:nvPr/>
        </p:nvSpPr>
        <p:spPr>
          <a:xfrm>
            <a:off x="0" y="0"/>
            <a:ext cx="12192000" cy="745067"/>
          </a:xfrm>
          <a:prstGeom prst="flowChartProcess">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4000">
                <a:solidFill>
                  <a:schemeClr val="lt1"/>
                </a:solidFill>
                <a:latin typeface="Calibri"/>
                <a:ea typeface="Calibri"/>
                <a:cs typeface="Calibri"/>
                <a:sym typeface="Calibri"/>
              </a:rPr>
              <a:t>Success Criteria</a:t>
            </a:r>
            <a:endParaRPr sz="4000">
              <a:solidFill>
                <a:schemeClr val="lt1"/>
              </a:solidFill>
              <a:latin typeface="Calibri"/>
              <a:ea typeface="Calibri"/>
              <a:cs typeface="Calibri"/>
              <a:sym typeface="Calibri"/>
            </a:endParaRPr>
          </a:p>
        </p:txBody>
      </p:sp>
      <p:pic>
        <p:nvPicPr>
          <p:cNvPr id="346" name="Google Shape;346;p35"/>
          <p:cNvPicPr preferRelativeResize="0"/>
          <p:nvPr/>
        </p:nvPicPr>
        <p:blipFill rotWithShape="1">
          <a:blip r:embed="rId4">
            <a:alphaModFix/>
          </a:blip>
          <a:srcRect b="0" l="0" r="0" t="0"/>
          <a:stretch/>
        </p:blipFill>
        <p:spPr>
          <a:xfrm>
            <a:off x="10137499" y="6400800"/>
            <a:ext cx="1666875" cy="457200"/>
          </a:xfrm>
          <a:prstGeom prst="rect">
            <a:avLst/>
          </a:prstGeom>
          <a:noFill/>
          <a:ln>
            <a:noFill/>
          </a:ln>
        </p:spPr>
      </p:pic>
      <p:sp>
        <p:nvSpPr>
          <p:cNvPr id="347" name="Google Shape;347;p35"/>
          <p:cNvSpPr/>
          <p:nvPr/>
        </p:nvSpPr>
        <p:spPr>
          <a:xfrm>
            <a:off x="4134678" y="1630749"/>
            <a:ext cx="7911547" cy="4401205"/>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IoT enabled monitoring will reduce the manual task of keeping a check on electricity consumption and with this model whenever the energy consumption will be high , user will automatically get the report and hence immediate steps then can be taken to decrease the further consumption</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It provides energy consumption data for each unit so this will give information about the unit at a particular instance which is decreasing the overall production efficiency </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By the individual electricity consumption it also will help in keeping a check over functionality of the electrical component and hence will add positively towards the overall efficiency of the production system</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6"/>
          <p:cNvSpPr txBox="1"/>
          <p:nvPr/>
        </p:nvSpPr>
        <p:spPr>
          <a:xfrm>
            <a:off x="0" y="0"/>
            <a:ext cx="12192000" cy="707846"/>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FFFF"/>
              </a:buClr>
              <a:buSzPts val="3200"/>
              <a:buFont typeface="Calibri"/>
              <a:buNone/>
            </a:pPr>
            <a:r>
              <a:rPr b="1" lang="en-US" sz="4000">
                <a:solidFill>
                  <a:srgbClr val="FFFFFF"/>
                </a:solidFill>
                <a:latin typeface="Calibri"/>
                <a:ea typeface="Calibri"/>
                <a:cs typeface="Calibri"/>
                <a:sym typeface="Calibri"/>
              </a:rPr>
              <a:t>Data Collection and Description</a:t>
            </a:r>
            <a:endParaRPr b="1" sz="4000">
              <a:solidFill>
                <a:srgbClr val="FFFFFF"/>
              </a:solidFill>
              <a:latin typeface="Calibri"/>
              <a:ea typeface="Calibri"/>
              <a:cs typeface="Calibri"/>
              <a:sym typeface="Calibri"/>
            </a:endParaRPr>
          </a:p>
        </p:txBody>
      </p:sp>
      <p:pic>
        <p:nvPicPr>
          <p:cNvPr id="353" name="Google Shape;353;p36"/>
          <p:cNvPicPr preferRelativeResize="0"/>
          <p:nvPr/>
        </p:nvPicPr>
        <p:blipFill rotWithShape="1">
          <a:blip r:embed="rId3">
            <a:alphaModFix/>
          </a:blip>
          <a:srcRect b="0" l="0" r="0" t="0"/>
          <a:stretch/>
        </p:blipFill>
        <p:spPr>
          <a:xfrm>
            <a:off x="10127560" y="6400800"/>
            <a:ext cx="1666875" cy="457200"/>
          </a:xfrm>
          <a:prstGeom prst="rect">
            <a:avLst/>
          </a:prstGeom>
          <a:noFill/>
          <a:ln>
            <a:noFill/>
          </a:ln>
        </p:spPr>
      </p:pic>
      <p:sp>
        <p:nvSpPr>
          <p:cNvPr id="354" name="Google Shape;354;p36"/>
          <p:cNvSpPr/>
          <p:nvPr/>
        </p:nvSpPr>
        <p:spPr>
          <a:xfrm rot="-5400000">
            <a:off x="4057015" y="766306"/>
            <a:ext cx="257578" cy="983030"/>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sp>
        <p:nvSpPr>
          <p:cNvPr id="355" name="Google Shape;355;p36"/>
          <p:cNvSpPr txBox="1"/>
          <p:nvPr/>
        </p:nvSpPr>
        <p:spPr>
          <a:xfrm>
            <a:off x="412567" y="2408915"/>
            <a:ext cx="6754092" cy="707886"/>
          </a:xfrm>
          <a:prstGeom prst="rect">
            <a:avLst/>
          </a:prstGeom>
          <a:solidFill>
            <a:srgbClr val="E1EF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Data is collected through various electric motors in the production on real time basis through the IoT sensor installed.</a:t>
            </a:r>
            <a:endParaRPr/>
          </a:p>
        </p:txBody>
      </p:sp>
      <p:sp>
        <p:nvSpPr>
          <p:cNvPr id="356" name="Google Shape;356;p36"/>
          <p:cNvSpPr txBox="1"/>
          <p:nvPr/>
        </p:nvSpPr>
        <p:spPr>
          <a:xfrm>
            <a:off x="412567" y="4398626"/>
            <a:ext cx="6754092" cy="1631216"/>
          </a:xfrm>
          <a:prstGeom prst="rect">
            <a:avLst/>
          </a:prstGeom>
          <a:solidFill>
            <a:srgbClr val="E1EF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Electrical Energy consumed by individual motors installed in individual unit of the production system acts as independent variables and another meter is installed at the outlet of production system that measures overall electricity consumption acts as a target variable.</a:t>
            </a:r>
            <a:endParaRPr/>
          </a:p>
        </p:txBody>
      </p:sp>
      <p:sp>
        <p:nvSpPr>
          <p:cNvPr id="357" name="Google Shape;357;p36"/>
          <p:cNvSpPr txBox="1"/>
          <p:nvPr/>
        </p:nvSpPr>
        <p:spPr>
          <a:xfrm>
            <a:off x="415635" y="1026989"/>
            <a:ext cx="2524991" cy="400110"/>
          </a:xfrm>
          <a:prstGeom prst="rect">
            <a:avLst/>
          </a:prstGeom>
          <a:solidFill>
            <a:srgbClr val="E1EFD8"/>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Source of Data </a:t>
            </a:r>
            <a:endParaRPr/>
          </a:p>
        </p:txBody>
      </p:sp>
      <p:sp>
        <p:nvSpPr>
          <p:cNvPr id="358" name="Google Shape;358;p36"/>
          <p:cNvSpPr txBox="1"/>
          <p:nvPr/>
        </p:nvSpPr>
        <p:spPr>
          <a:xfrm>
            <a:off x="5430982" y="1075307"/>
            <a:ext cx="1738745" cy="400110"/>
          </a:xfrm>
          <a:prstGeom prst="rect">
            <a:avLst/>
          </a:prstGeom>
          <a:solidFill>
            <a:srgbClr val="E1EFD8"/>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IoT Sensor   </a:t>
            </a:r>
            <a:endParaRPr/>
          </a:p>
        </p:txBody>
      </p:sp>
      <p:pic>
        <p:nvPicPr>
          <p:cNvPr id="359" name="Google Shape;359;p36"/>
          <p:cNvPicPr preferRelativeResize="0"/>
          <p:nvPr/>
        </p:nvPicPr>
        <p:blipFill rotWithShape="1">
          <a:blip r:embed="rId4">
            <a:alphaModFix/>
          </a:blip>
          <a:srcRect b="0" l="0" r="0" t="0"/>
          <a:stretch/>
        </p:blipFill>
        <p:spPr>
          <a:xfrm>
            <a:off x="7472550" y="2292100"/>
            <a:ext cx="4493275" cy="328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7"/>
          <p:cNvSpPr txBox="1"/>
          <p:nvPr>
            <p:ph idx="1" type="body"/>
          </p:nvPr>
        </p:nvSpPr>
        <p:spPr>
          <a:xfrm>
            <a:off x="93134" y="678806"/>
            <a:ext cx="11087056" cy="4719224"/>
          </a:xfrm>
          <a:prstGeom prst="rect">
            <a:avLst/>
          </a:prstGeom>
          <a:noFill/>
          <a:ln>
            <a:noFill/>
          </a:ln>
        </p:spPr>
        <p:txBody>
          <a:bodyPr anchorCtr="0" anchor="t" bIns="45700" lIns="91425" spcFirstLastPara="1" rIns="91425" wrap="square" tIns="45700">
            <a:normAutofit/>
          </a:bodyPr>
          <a:lstStyle/>
          <a:p>
            <a:pPr indent="-228600" lvl="0" marL="228600" rtl="0" algn="l">
              <a:lnSpc>
                <a:spcPct val="107000"/>
              </a:lnSpc>
              <a:spcBef>
                <a:spcPts val="0"/>
              </a:spcBef>
              <a:spcAft>
                <a:spcPts val="0"/>
              </a:spcAft>
              <a:buClr>
                <a:schemeClr val="dk1"/>
              </a:buClr>
              <a:buSzPts val="2000"/>
              <a:buChar char="•"/>
            </a:pPr>
            <a:r>
              <a:rPr lang="en-US" sz="2000">
                <a:latin typeface="Calibri"/>
                <a:ea typeface="Calibri"/>
                <a:cs typeface="Calibri"/>
                <a:sym typeface="Calibri"/>
              </a:rPr>
              <a:t>In the dataset the data is calculated for every 10 seconds i.e. energy in watts consumed by each of the above mentioned unit in 10 seconds. </a:t>
            </a:r>
            <a:endParaRPr sz="20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2000"/>
              <a:buChar char="•"/>
            </a:pPr>
            <a:r>
              <a:rPr lang="en-US" sz="2000">
                <a:latin typeface="Calibri"/>
                <a:ea typeface="Calibri"/>
                <a:cs typeface="Calibri"/>
                <a:sym typeface="Calibri"/>
              </a:rPr>
              <a:t>Calculation = ((energy in kWh x 1000)/60 x 60) x 10 </a:t>
            </a:r>
            <a:endParaRPr/>
          </a:p>
          <a:p>
            <a:pPr indent="0" lvl="0" marL="0" rtl="0" algn="l">
              <a:lnSpc>
                <a:spcPct val="107000"/>
              </a:lnSpc>
              <a:spcBef>
                <a:spcPts val="1800"/>
              </a:spcBef>
              <a:spcAft>
                <a:spcPts val="0"/>
              </a:spcAft>
              <a:buClr>
                <a:schemeClr val="dk1"/>
              </a:buClr>
              <a:buSzPts val="2000"/>
              <a:buNone/>
            </a:pPr>
            <a:r>
              <a:t/>
            </a:r>
            <a:endParaRPr sz="2000">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sp>
        <p:nvSpPr>
          <p:cNvPr id="365" name="Google Shape;365;p37"/>
          <p:cNvSpPr txBox="1"/>
          <p:nvPr/>
        </p:nvSpPr>
        <p:spPr>
          <a:xfrm>
            <a:off x="0" y="0"/>
            <a:ext cx="12192000" cy="707846"/>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3200"/>
              <a:buFont typeface="Calibri"/>
              <a:buNone/>
            </a:pPr>
            <a:r>
              <a:rPr b="1" lang="en-US" sz="4000">
                <a:solidFill>
                  <a:schemeClr val="lt1"/>
                </a:solidFill>
                <a:latin typeface="Calibri"/>
                <a:ea typeface="Calibri"/>
                <a:cs typeface="Calibri"/>
                <a:sym typeface="Calibri"/>
              </a:rPr>
              <a:t>Data Understanding</a:t>
            </a:r>
            <a:endParaRPr b="1" sz="4000" cap="none">
              <a:solidFill>
                <a:schemeClr val="lt1"/>
              </a:solidFill>
              <a:latin typeface="Calibri"/>
              <a:ea typeface="Calibri"/>
              <a:cs typeface="Calibri"/>
              <a:sym typeface="Calibri"/>
            </a:endParaRPr>
          </a:p>
        </p:txBody>
      </p:sp>
      <p:pic>
        <p:nvPicPr>
          <p:cNvPr id="366" name="Google Shape;366;p37"/>
          <p:cNvPicPr preferRelativeResize="0"/>
          <p:nvPr/>
        </p:nvPicPr>
        <p:blipFill rotWithShape="1">
          <a:blip r:embed="rId3">
            <a:alphaModFix/>
          </a:blip>
          <a:srcRect b="0" l="0" r="0" t="0"/>
          <a:stretch/>
        </p:blipFill>
        <p:spPr>
          <a:xfrm>
            <a:off x="10058517" y="6356733"/>
            <a:ext cx="1666875" cy="501267"/>
          </a:xfrm>
          <a:prstGeom prst="rect">
            <a:avLst/>
          </a:prstGeom>
          <a:noFill/>
          <a:ln>
            <a:noFill/>
          </a:ln>
        </p:spPr>
      </p:pic>
      <p:graphicFrame>
        <p:nvGraphicFramePr>
          <p:cNvPr id="367" name="Google Shape;367;p37"/>
          <p:cNvGraphicFramePr/>
          <p:nvPr/>
        </p:nvGraphicFramePr>
        <p:xfrm>
          <a:off x="359930" y="2038630"/>
          <a:ext cx="3000000" cy="3000000"/>
        </p:xfrm>
        <a:graphic>
          <a:graphicData uri="http://schemas.openxmlformats.org/drawingml/2006/table">
            <a:tbl>
              <a:tblPr bandRow="1" firstCol="1" firstRow="1">
                <a:noFill/>
                <a:tableStyleId>{D7A50B29-FAEE-4BC5-9983-0F796A86CBAF}</a:tableStyleId>
              </a:tblPr>
              <a:tblGrid>
                <a:gridCol w="2300175"/>
                <a:gridCol w="6102625"/>
                <a:gridCol w="1461050"/>
                <a:gridCol w="1915475"/>
              </a:tblGrid>
              <a:tr h="323650">
                <a:tc gridSpan="4">
                  <a:txBody>
                    <a:bodyPr/>
                    <a:lstStyle/>
                    <a:p>
                      <a:pPr indent="0" lvl="0" marL="0" marR="0" rtl="0" algn="ctr">
                        <a:lnSpc>
                          <a:spcPct val="107000"/>
                        </a:lnSpc>
                        <a:spcBef>
                          <a:spcPts val="0"/>
                        </a:spcBef>
                        <a:spcAft>
                          <a:spcPts val="0"/>
                        </a:spcAft>
                        <a:buNone/>
                      </a:pPr>
                      <a:r>
                        <a:rPr lang="en-US" sz="2000" u="none" cap="none" strike="noStrike">
                          <a:latin typeface="Calibri"/>
                          <a:ea typeface="Calibri"/>
                          <a:cs typeface="Calibri"/>
                          <a:sym typeface="Calibri"/>
                        </a:rPr>
                        <a:t>Data Dictionary</a:t>
                      </a:r>
                      <a:endParaRPr sz="2000" u="none" cap="none" strike="noStrike">
                        <a:latin typeface="Calibri"/>
                        <a:ea typeface="Calibri"/>
                        <a:cs typeface="Calibri"/>
                        <a:sym typeface="Calibri"/>
                      </a:endParaRPr>
                    </a:p>
                  </a:txBody>
                  <a:tcPr marT="0" marB="0" marR="48400" marL="48400" anchor="b"/>
                </a:tc>
                <a:tc hMerge="1"/>
                <a:tc hMerge="1"/>
                <a:tc hMerge="1"/>
              </a:tr>
              <a:tr h="323650">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Name of the Feature</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Description</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Nature</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Type of Variable</a:t>
                      </a:r>
                      <a:endParaRPr sz="2000" u="none" cap="none" strike="noStrike">
                        <a:latin typeface="Calibri"/>
                        <a:ea typeface="Calibri"/>
                        <a:cs typeface="Calibri"/>
                        <a:sym typeface="Calibri"/>
                      </a:endParaRPr>
                    </a:p>
                  </a:txBody>
                  <a:tcPr marT="0" marB="0" marR="48400" marL="48400" anchor="b"/>
                </a:tc>
              </a:tr>
              <a:tr h="323650">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Timestamp</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Timestamp of the monitoring</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Qualitative</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Nominal</a:t>
                      </a:r>
                      <a:endParaRPr sz="2000" u="none" cap="none" strike="noStrike">
                        <a:latin typeface="Calibri"/>
                        <a:ea typeface="Calibri"/>
                        <a:cs typeface="Calibri"/>
                        <a:sym typeface="Calibri"/>
                      </a:endParaRPr>
                    </a:p>
                  </a:txBody>
                  <a:tcPr marT="0" marB="0" marR="48400" marL="48400" anchor="b"/>
                </a:tc>
              </a:tr>
              <a:tr h="323650">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RCM</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Energy consumption by motors installed on running chain</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Quantitative</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Continuous</a:t>
                      </a:r>
                      <a:endParaRPr sz="2000" u="none" cap="none" strike="noStrike">
                        <a:latin typeface="Calibri"/>
                        <a:ea typeface="Calibri"/>
                        <a:cs typeface="Calibri"/>
                        <a:sym typeface="Calibri"/>
                      </a:endParaRPr>
                    </a:p>
                  </a:txBody>
                  <a:tcPr marT="0" marB="0" marR="48400" marL="48400" anchor="b"/>
                </a:tc>
              </a:tr>
              <a:tr h="364300">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CWT</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Energy consumption by motors on cooling water terminal</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Quantitative</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Continuous</a:t>
                      </a:r>
                      <a:endParaRPr sz="2000" u="none" cap="none" strike="noStrike">
                        <a:latin typeface="Calibri"/>
                        <a:ea typeface="Calibri"/>
                        <a:cs typeface="Calibri"/>
                        <a:sym typeface="Calibri"/>
                      </a:endParaRPr>
                    </a:p>
                  </a:txBody>
                  <a:tcPr marT="0" marB="0" marR="48400" marL="48400" anchor="b"/>
                </a:tc>
              </a:tr>
              <a:tr h="323650">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M10HP3</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Carbonated Gas Line  – 3HP</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Quantitative</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Continuous</a:t>
                      </a:r>
                      <a:endParaRPr sz="2000" u="none" cap="none" strike="noStrike">
                        <a:latin typeface="Calibri"/>
                        <a:ea typeface="Calibri"/>
                        <a:cs typeface="Calibri"/>
                        <a:sym typeface="Calibri"/>
                      </a:endParaRPr>
                    </a:p>
                  </a:txBody>
                  <a:tcPr marT="0" marB="0" marR="48400" marL="48400" anchor="b"/>
                </a:tc>
              </a:tr>
              <a:tr h="323650">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M11HP3</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Bottle Capping Unit  – 3 HP</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Quantitative</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Continuous</a:t>
                      </a:r>
                      <a:endParaRPr sz="2000" u="none" cap="none" strike="noStrike">
                        <a:latin typeface="Calibri"/>
                        <a:ea typeface="Calibri"/>
                        <a:cs typeface="Calibri"/>
                        <a:sym typeface="Calibri"/>
                      </a:endParaRPr>
                    </a:p>
                  </a:txBody>
                  <a:tcPr marT="0" marB="0" marR="48400" marL="48400" anchor="b"/>
                </a:tc>
              </a:tr>
              <a:tr h="323650">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M12HP7</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Soft Drink Bottle Filler Machine  – 7 HP</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Quantitative</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Continuous</a:t>
                      </a:r>
                      <a:endParaRPr sz="2000" u="none" cap="none" strike="noStrike">
                        <a:latin typeface="Calibri"/>
                        <a:ea typeface="Calibri"/>
                        <a:cs typeface="Calibri"/>
                        <a:sym typeface="Calibri"/>
                      </a:endParaRPr>
                    </a:p>
                  </a:txBody>
                  <a:tcPr marT="0" marB="0" marR="48400" marL="48400" anchor="b"/>
                </a:tc>
              </a:tr>
              <a:tr h="323650">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M13HP19</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Electrical Glass Bottle Washer – 19 HP</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Quantitative</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Continuous</a:t>
                      </a:r>
                      <a:endParaRPr sz="2000" u="none" cap="none" strike="noStrike">
                        <a:latin typeface="Calibri"/>
                        <a:ea typeface="Calibri"/>
                        <a:cs typeface="Calibri"/>
                        <a:sym typeface="Calibri"/>
                      </a:endParaRPr>
                    </a:p>
                  </a:txBody>
                  <a:tcPr marT="0" marB="0" marR="48400" marL="48400" anchor="b"/>
                </a:tc>
              </a:tr>
              <a:tr h="323650">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FWB</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Firewood Boiler – 6 KWH</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Quantitative</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Continuous</a:t>
                      </a:r>
                      <a:endParaRPr sz="2000" u="none" cap="none" strike="noStrike">
                        <a:latin typeface="Calibri"/>
                        <a:ea typeface="Calibri"/>
                        <a:cs typeface="Calibri"/>
                        <a:sym typeface="Calibri"/>
                      </a:endParaRPr>
                    </a:p>
                  </a:txBody>
                  <a:tcPr marT="0" marB="0" marR="48400" marL="48400" anchor="b"/>
                </a:tc>
              </a:tr>
              <a:tr h="323650">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OC</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Other Consumption  – 20 KWH</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Quantitative</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Continuous</a:t>
                      </a:r>
                      <a:endParaRPr sz="2000" u="none" cap="none" strike="noStrike">
                        <a:latin typeface="Calibri"/>
                        <a:ea typeface="Calibri"/>
                        <a:cs typeface="Calibri"/>
                        <a:sym typeface="Calibri"/>
                      </a:endParaRPr>
                    </a:p>
                  </a:txBody>
                  <a:tcPr marT="0" marB="0" marR="48400" marL="48400" anchor="b"/>
                </a:tc>
              </a:tr>
              <a:tr h="323650">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BBCM</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Bottle Batch Coding Machine – 1 KWH</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Quantitative</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Continuous</a:t>
                      </a:r>
                      <a:endParaRPr sz="2000" u="none" cap="none" strike="noStrike">
                        <a:latin typeface="Calibri"/>
                        <a:ea typeface="Calibri"/>
                        <a:cs typeface="Calibri"/>
                        <a:sym typeface="Calibri"/>
                      </a:endParaRPr>
                    </a:p>
                  </a:txBody>
                  <a:tcPr marT="0" marB="0" marR="48400" marL="48400" anchor="b"/>
                </a:tc>
              </a:tr>
              <a:tr h="323650">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Allplant</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Overall energy consumption in the plant</a:t>
                      </a:r>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Quantitative</a:t>
                      </a:r>
                      <a:endParaRPr sz="2000" u="none" cap="none" strike="noStrike">
                        <a:latin typeface="Calibri"/>
                        <a:ea typeface="Calibri"/>
                        <a:cs typeface="Calibri"/>
                        <a:sym typeface="Calibri"/>
                      </a:endParaRPr>
                    </a:p>
                  </a:txBody>
                  <a:tcPr marT="0" marB="0" marR="48400" marL="48400" anchor="b"/>
                </a:tc>
                <a:tc>
                  <a:txBody>
                    <a:bodyPr/>
                    <a:lstStyle/>
                    <a:p>
                      <a:pPr indent="0" lvl="0" marL="0" marR="0" rtl="0" algn="l">
                        <a:lnSpc>
                          <a:spcPct val="107000"/>
                        </a:lnSpc>
                        <a:spcBef>
                          <a:spcPts val="0"/>
                        </a:spcBef>
                        <a:spcAft>
                          <a:spcPts val="0"/>
                        </a:spcAft>
                        <a:buNone/>
                      </a:pPr>
                      <a:r>
                        <a:rPr lang="en-US" sz="2000" u="none" cap="none" strike="noStrike">
                          <a:latin typeface="Calibri"/>
                          <a:ea typeface="Calibri"/>
                          <a:cs typeface="Calibri"/>
                          <a:sym typeface="Calibri"/>
                        </a:rPr>
                        <a:t>Continuous</a:t>
                      </a:r>
                      <a:endParaRPr sz="2000" u="none" cap="none" strike="noStrike">
                        <a:latin typeface="Calibri"/>
                        <a:ea typeface="Calibri"/>
                        <a:cs typeface="Calibri"/>
                        <a:sym typeface="Calibri"/>
                      </a:endParaRPr>
                    </a:p>
                  </a:txBody>
                  <a:tcPr marT="0" marB="0" marR="48400" marL="48400" anchor="b"/>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8"/>
          <p:cNvSpPr/>
          <p:nvPr/>
        </p:nvSpPr>
        <p:spPr>
          <a:xfrm>
            <a:off x="0" y="0"/>
            <a:ext cx="12192000" cy="604911"/>
          </a:xfrm>
          <a:prstGeom prst="flowChartProcess">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6000"/>
              <a:buFont typeface="Calibri"/>
              <a:buNone/>
            </a:pPr>
            <a:r>
              <a:rPr b="1" i="0" lang="en-US" sz="4000" u="none" cap="none" strike="noStrike">
                <a:solidFill>
                  <a:schemeClr val="lt1"/>
                </a:solidFill>
                <a:latin typeface="Calibri"/>
                <a:ea typeface="Calibri"/>
                <a:cs typeface="Calibri"/>
                <a:sym typeface="Calibri"/>
              </a:rPr>
              <a:t>Data Preparation</a:t>
            </a:r>
            <a:endParaRPr b="1" i="0" sz="4000" u="none" cap="none" strike="noStrike">
              <a:solidFill>
                <a:schemeClr val="lt1"/>
              </a:solidFill>
              <a:latin typeface="Calibri"/>
              <a:ea typeface="Calibri"/>
              <a:cs typeface="Calibri"/>
              <a:sym typeface="Calibri"/>
            </a:endParaRPr>
          </a:p>
        </p:txBody>
      </p:sp>
      <p:sp>
        <p:nvSpPr>
          <p:cNvPr id="373" name="Google Shape;373;p38"/>
          <p:cNvSpPr txBox="1"/>
          <p:nvPr/>
        </p:nvSpPr>
        <p:spPr>
          <a:xfrm>
            <a:off x="775252" y="883578"/>
            <a:ext cx="9740348" cy="5090844"/>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200000"/>
              </a:lnSpc>
              <a:spcBef>
                <a:spcPts val="0"/>
              </a:spcBef>
              <a:spcAft>
                <a:spcPts val="0"/>
              </a:spcAft>
              <a:buClr>
                <a:schemeClr val="dk1"/>
              </a:buClr>
              <a:buSzPts val="2400"/>
              <a:buFont typeface="Arial"/>
              <a:buChar char="•"/>
            </a:pPr>
            <a:r>
              <a:rPr lang="en-US" sz="2000">
                <a:solidFill>
                  <a:schemeClr val="dk1"/>
                </a:solidFill>
                <a:latin typeface="Calibri"/>
                <a:ea typeface="Calibri"/>
                <a:cs typeface="Calibri"/>
                <a:sym typeface="Calibri"/>
              </a:rPr>
              <a:t>Exploratory Data Analysis</a:t>
            </a:r>
            <a:endParaRPr/>
          </a:p>
          <a:p>
            <a:pPr indent="-342900" lvl="0" marL="342900" marR="0" rtl="0" algn="l">
              <a:lnSpc>
                <a:spcPct val="200000"/>
              </a:lnSpc>
              <a:spcBef>
                <a:spcPts val="0"/>
              </a:spcBef>
              <a:spcAft>
                <a:spcPts val="0"/>
              </a:spcAft>
              <a:buClr>
                <a:schemeClr val="dk1"/>
              </a:buClr>
              <a:buSzPts val="2400"/>
              <a:buFont typeface="Arial"/>
              <a:buChar char="•"/>
            </a:pPr>
            <a:r>
              <a:rPr lang="en-US" sz="2000">
                <a:solidFill>
                  <a:schemeClr val="dk1"/>
                </a:solidFill>
                <a:latin typeface="Calibri"/>
                <a:ea typeface="Calibri"/>
                <a:cs typeface="Calibri"/>
                <a:sym typeface="Calibri"/>
              </a:rPr>
              <a:t>Data Visualization</a:t>
            </a:r>
            <a:endParaRPr/>
          </a:p>
          <a:p>
            <a:pPr indent="-342900" lvl="0" marL="342900" marR="0" rtl="0" algn="l">
              <a:lnSpc>
                <a:spcPct val="200000"/>
              </a:lnSpc>
              <a:spcBef>
                <a:spcPts val="0"/>
              </a:spcBef>
              <a:spcAft>
                <a:spcPts val="0"/>
              </a:spcAft>
              <a:buClr>
                <a:schemeClr val="dk1"/>
              </a:buClr>
              <a:buSzPts val="2400"/>
              <a:buFont typeface="Arial"/>
              <a:buChar char="•"/>
            </a:pPr>
            <a:r>
              <a:rPr lang="en-US" sz="2000">
                <a:solidFill>
                  <a:schemeClr val="dk1"/>
                </a:solidFill>
                <a:latin typeface="Calibri"/>
                <a:ea typeface="Calibri"/>
                <a:cs typeface="Calibri"/>
                <a:sym typeface="Calibri"/>
              </a:rPr>
              <a:t>Binning of output variable “allplant”</a:t>
            </a:r>
            <a:endParaRPr sz="2000">
              <a:solidFill>
                <a:schemeClr val="dk1"/>
              </a:solidFill>
              <a:latin typeface="Calibri"/>
              <a:ea typeface="Calibri"/>
              <a:cs typeface="Calibri"/>
              <a:sym typeface="Calibri"/>
            </a:endParaRPr>
          </a:p>
          <a:p>
            <a:pPr indent="-342900" lvl="0" marL="342900" marR="0" rtl="0" algn="l">
              <a:lnSpc>
                <a:spcPct val="20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Removed “Timestamp”  column</a:t>
            </a:r>
            <a:endParaRPr sz="2000">
              <a:solidFill>
                <a:schemeClr val="dk1"/>
              </a:solidFill>
              <a:latin typeface="Calibri"/>
              <a:ea typeface="Calibri"/>
              <a:cs typeface="Calibri"/>
              <a:sym typeface="Calibri"/>
            </a:endParaRPr>
          </a:p>
          <a:p>
            <a:pPr indent="-342900" lvl="0" marL="342900" marR="0" rtl="0" algn="l">
              <a:lnSpc>
                <a:spcPct val="20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There is no Null, duplicate values in the dataset. </a:t>
            </a:r>
            <a:endParaRPr/>
          </a:p>
          <a:p>
            <a:pPr indent="-342900" lvl="0" marL="342900" marR="0" rtl="0" algn="l">
              <a:lnSpc>
                <a:spcPct val="20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Higher the HP more the consumption.</a:t>
            </a:r>
            <a:endParaRPr sz="2000">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374" name="Google Shape;374;p38"/>
          <p:cNvPicPr preferRelativeResize="0"/>
          <p:nvPr/>
        </p:nvPicPr>
        <p:blipFill rotWithShape="1">
          <a:blip r:embed="rId3">
            <a:alphaModFix/>
          </a:blip>
          <a:srcRect b="0" l="0" r="0" t="0"/>
          <a:stretch/>
        </p:blipFill>
        <p:spPr>
          <a:xfrm>
            <a:off x="7856599" y="1481138"/>
            <a:ext cx="3146018" cy="2911958"/>
          </a:xfrm>
          <a:prstGeom prst="rect">
            <a:avLst/>
          </a:prstGeom>
          <a:noFill/>
          <a:ln>
            <a:noFill/>
          </a:ln>
        </p:spPr>
      </p:pic>
      <p:pic>
        <p:nvPicPr>
          <p:cNvPr id="375" name="Google Shape;375;p38"/>
          <p:cNvPicPr preferRelativeResize="0"/>
          <p:nvPr/>
        </p:nvPicPr>
        <p:blipFill rotWithShape="1">
          <a:blip r:embed="rId4">
            <a:alphaModFix/>
          </a:blip>
          <a:srcRect b="0" l="0" r="0" t="0"/>
          <a:stretch/>
        </p:blipFill>
        <p:spPr>
          <a:xfrm>
            <a:off x="10058517" y="6356733"/>
            <a:ext cx="1666875" cy="5012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9"/>
          <p:cNvSpPr/>
          <p:nvPr/>
        </p:nvSpPr>
        <p:spPr>
          <a:xfrm>
            <a:off x="0" y="0"/>
            <a:ext cx="12192000" cy="652780"/>
          </a:xfrm>
          <a:prstGeom prst="flowChartProcess">
            <a:avLst/>
          </a:prstGeom>
          <a:solidFill>
            <a:srgbClr val="2F5496"/>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4000">
                <a:solidFill>
                  <a:schemeClr val="lt1"/>
                </a:solidFill>
                <a:latin typeface="Calibri"/>
                <a:ea typeface="Calibri"/>
                <a:cs typeface="Calibri"/>
                <a:sym typeface="Calibri"/>
              </a:rPr>
              <a:t>Univariate Analysis</a:t>
            </a:r>
            <a:endParaRPr sz="4000">
              <a:solidFill>
                <a:schemeClr val="lt1"/>
              </a:solidFill>
              <a:latin typeface="Calibri"/>
              <a:ea typeface="Calibri"/>
              <a:cs typeface="Calibri"/>
              <a:sym typeface="Calibri"/>
            </a:endParaRPr>
          </a:p>
        </p:txBody>
      </p:sp>
      <p:pic>
        <p:nvPicPr>
          <p:cNvPr id="381" name="Google Shape;381;p39"/>
          <p:cNvPicPr preferRelativeResize="0"/>
          <p:nvPr/>
        </p:nvPicPr>
        <p:blipFill rotWithShape="1">
          <a:blip r:embed="rId3">
            <a:alphaModFix/>
          </a:blip>
          <a:srcRect b="5487" l="3533" r="17885" t="6844"/>
          <a:stretch/>
        </p:blipFill>
        <p:spPr>
          <a:xfrm>
            <a:off x="639097" y="935410"/>
            <a:ext cx="9588268" cy="4504498"/>
          </a:xfrm>
          <a:prstGeom prst="rect">
            <a:avLst/>
          </a:prstGeom>
          <a:noFill/>
          <a:ln>
            <a:noFill/>
          </a:ln>
        </p:spPr>
      </p:pic>
      <p:sp>
        <p:nvSpPr>
          <p:cNvPr id="382" name="Google Shape;382;p39"/>
          <p:cNvSpPr txBox="1"/>
          <p:nvPr/>
        </p:nvSpPr>
        <p:spPr>
          <a:xfrm>
            <a:off x="639097" y="5439908"/>
            <a:ext cx="1105562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CWT is consuming higher power and BBCM is consuming the least power consumption. So , mainly CWT , OC and M13HP19 are contributing in “Allplant”</a:t>
            </a:r>
            <a:endParaRPr sz="20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0"/>
          <p:cNvSpPr/>
          <p:nvPr/>
        </p:nvSpPr>
        <p:spPr>
          <a:xfrm>
            <a:off x="0" y="0"/>
            <a:ext cx="12192000" cy="652780"/>
          </a:xfrm>
          <a:prstGeom prst="flowChartProcess">
            <a:avLst/>
          </a:prstGeom>
          <a:solidFill>
            <a:srgbClr val="2F5496"/>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4000">
                <a:solidFill>
                  <a:srgbClr val="FFFFFF"/>
                </a:solidFill>
                <a:latin typeface="Calibri"/>
                <a:ea typeface="Calibri"/>
                <a:cs typeface="Calibri"/>
                <a:sym typeface="Calibri"/>
              </a:rPr>
              <a:t>Univariate Analysis</a:t>
            </a:r>
            <a:endParaRPr sz="4000">
              <a:solidFill>
                <a:srgbClr val="FFFFFF"/>
              </a:solidFill>
              <a:latin typeface="Calibri"/>
              <a:ea typeface="Calibri"/>
              <a:cs typeface="Calibri"/>
              <a:sym typeface="Calibri"/>
            </a:endParaRPr>
          </a:p>
        </p:txBody>
      </p:sp>
      <p:sp>
        <p:nvSpPr>
          <p:cNvPr id="388" name="Google Shape;388;p40"/>
          <p:cNvSpPr txBox="1"/>
          <p:nvPr/>
        </p:nvSpPr>
        <p:spPr>
          <a:xfrm>
            <a:off x="639097" y="5439908"/>
            <a:ext cx="1105562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0000"/>
                </a:solidFill>
                <a:latin typeface="Calibri"/>
                <a:ea typeface="Calibri"/>
                <a:cs typeface="Calibri"/>
                <a:sym typeface="Calibri"/>
              </a:rPr>
              <a:t>Distribution of the data points in each feature in the categories of energy consumption is nearly the same i.e. the proportion of data points falling in low and high consumption is nearly the same.</a:t>
            </a:r>
            <a:endParaRPr sz="2000">
              <a:solidFill>
                <a:srgbClr val="000000"/>
              </a:solidFill>
              <a:latin typeface="Calibri"/>
              <a:ea typeface="Calibri"/>
              <a:cs typeface="Calibri"/>
              <a:sym typeface="Calibri"/>
            </a:endParaRPr>
          </a:p>
        </p:txBody>
      </p:sp>
      <p:pic>
        <p:nvPicPr>
          <p:cNvPr id="389" name="Google Shape;389;p40"/>
          <p:cNvPicPr preferRelativeResize="0"/>
          <p:nvPr/>
        </p:nvPicPr>
        <p:blipFill rotWithShape="1">
          <a:blip r:embed="rId3">
            <a:alphaModFix/>
          </a:blip>
          <a:srcRect b="0" l="0" r="9466" t="0"/>
          <a:stretch/>
        </p:blipFill>
        <p:spPr>
          <a:xfrm>
            <a:off x="209320" y="914924"/>
            <a:ext cx="7590622" cy="4524984"/>
          </a:xfrm>
          <a:prstGeom prst="rect">
            <a:avLst/>
          </a:prstGeom>
          <a:noFill/>
          <a:ln>
            <a:noFill/>
          </a:ln>
        </p:spPr>
      </p:pic>
      <p:pic>
        <p:nvPicPr>
          <p:cNvPr id="390" name="Google Shape;390;p40"/>
          <p:cNvPicPr preferRelativeResize="0"/>
          <p:nvPr/>
        </p:nvPicPr>
        <p:blipFill rotWithShape="1">
          <a:blip r:embed="rId4">
            <a:alphaModFix/>
          </a:blip>
          <a:srcRect b="0" l="0" r="0" t="0"/>
          <a:stretch/>
        </p:blipFill>
        <p:spPr>
          <a:xfrm>
            <a:off x="8328991" y="1588705"/>
            <a:ext cx="2670562" cy="2302510"/>
          </a:xfrm>
          <a:prstGeom prst="rect">
            <a:avLst/>
          </a:prstGeom>
          <a:noFill/>
          <a:ln>
            <a:noFill/>
          </a:ln>
        </p:spPr>
      </p:pic>
      <p:sp>
        <p:nvSpPr>
          <p:cNvPr id="391" name="Google Shape;391;p40"/>
          <p:cNvSpPr txBox="1"/>
          <p:nvPr/>
        </p:nvSpPr>
        <p:spPr>
          <a:xfrm>
            <a:off x="8136715" y="4119254"/>
            <a:ext cx="406522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Distribution of data points in the categories of energy consumption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1"/>
          <p:cNvSpPr/>
          <p:nvPr/>
        </p:nvSpPr>
        <p:spPr>
          <a:xfrm>
            <a:off x="0" y="0"/>
            <a:ext cx="12192000" cy="652780"/>
          </a:xfrm>
          <a:prstGeom prst="flowChartProcess">
            <a:avLst/>
          </a:prstGeom>
          <a:solidFill>
            <a:srgbClr val="2F5496"/>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4000">
                <a:solidFill>
                  <a:schemeClr val="lt1"/>
                </a:solidFill>
                <a:latin typeface="Calibri"/>
                <a:ea typeface="Calibri"/>
                <a:cs typeface="Calibri"/>
                <a:sym typeface="Calibri"/>
              </a:rPr>
              <a:t>Modelling</a:t>
            </a:r>
            <a:endParaRPr sz="4000">
              <a:solidFill>
                <a:schemeClr val="lt1"/>
              </a:solidFill>
              <a:latin typeface="Calibri"/>
              <a:ea typeface="Calibri"/>
              <a:cs typeface="Calibri"/>
              <a:sym typeface="Calibri"/>
            </a:endParaRPr>
          </a:p>
        </p:txBody>
      </p:sp>
      <p:sp>
        <p:nvSpPr>
          <p:cNvPr id="397" name="Google Shape;397;p41"/>
          <p:cNvSpPr/>
          <p:nvPr/>
        </p:nvSpPr>
        <p:spPr>
          <a:xfrm>
            <a:off x="1036150" y="1021988"/>
            <a:ext cx="2787703" cy="1080522"/>
          </a:xfrm>
          <a:prstGeom prst="ellipse">
            <a:avLst/>
          </a:prstGeom>
          <a:solidFill>
            <a:srgbClr val="2F5496"/>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REGRESSION </a:t>
            </a:r>
            <a:endParaRPr b="1" sz="2000">
              <a:solidFill>
                <a:schemeClr val="lt1"/>
              </a:solidFill>
              <a:latin typeface="Calibri"/>
              <a:ea typeface="Calibri"/>
              <a:cs typeface="Calibri"/>
              <a:sym typeface="Calibri"/>
            </a:endParaRPr>
          </a:p>
        </p:txBody>
      </p:sp>
      <p:sp>
        <p:nvSpPr>
          <p:cNvPr id="398" name="Google Shape;398;p41"/>
          <p:cNvSpPr/>
          <p:nvPr/>
        </p:nvSpPr>
        <p:spPr>
          <a:xfrm>
            <a:off x="7910111" y="987699"/>
            <a:ext cx="3312071" cy="1004552"/>
          </a:xfrm>
          <a:prstGeom prst="ellipse">
            <a:avLst/>
          </a:prstGeom>
          <a:solidFill>
            <a:srgbClr val="2F5496"/>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CLASSIFICATION </a:t>
            </a:r>
            <a:endParaRPr b="1" sz="2000">
              <a:solidFill>
                <a:schemeClr val="lt1"/>
              </a:solidFill>
              <a:latin typeface="Calibri"/>
              <a:ea typeface="Calibri"/>
              <a:cs typeface="Calibri"/>
              <a:sym typeface="Calibri"/>
            </a:endParaRPr>
          </a:p>
        </p:txBody>
      </p:sp>
      <p:sp>
        <p:nvSpPr>
          <p:cNvPr id="399" name="Google Shape;399;p41"/>
          <p:cNvSpPr txBox="1"/>
          <p:nvPr/>
        </p:nvSpPr>
        <p:spPr>
          <a:xfrm>
            <a:off x="5435551" y="3580482"/>
            <a:ext cx="1483042" cy="400110"/>
          </a:xfrm>
          <a:prstGeom prst="rect">
            <a:avLst/>
          </a:prstGeom>
          <a:solidFill>
            <a:srgbClr val="E1EFD8"/>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Models </a:t>
            </a:r>
            <a:endParaRPr/>
          </a:p>
        </p:txBody>
      </p:sp>
      <p:sp>
        <p:nvSpPr>
          <p:cNvPr id="400" name="Google Shape;400;p41"/>
          <p:cNvSpPr txBox="1"/>
          <p:nvPr/>
        </p:nvSpPr>
        <p:spPr>
          <a:xfrm>
            <a:off x="207817" y="2471719"/>
            <a:ext cx="4665518" cy="400110"/>
          </a:xfrm>
          <a:prstGeom prst="rect">
            <a:avLst/>
          </a:prstGeom>
          <a:solidFill>
            <a:srgbClr val="F7CAA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Multilinear Regression </a:t>
            </a:r>
            <a:endParaRPr/>
          </a:p>
        </p:txBody>
      </p:sp>
      <p:sp>
        <p:nvSpPr>
          <p:cNvPr id="401" name="Google Shape;401;p41"/>
          <p:cNvSpPr txBox="1"/>
          <p:nvPr/>
        </p:nvSpPr>
        <p:spPr>
          <a:xfrm>
            <a:off x="7033305" y="2871829"/>
            <a:ext cx="5197189" cy="400110"/>
          </a:xfrm>
          <a:prstGeom prst="rect">
            <a:avLst/>
          </a:prstGeom>
          <a:solidFill>
            <a:srgbClr val="F7CAA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Decision Tree Classification</a:t>
            </a:r>
            <a:endParaRPr/>
          </a:p>
        </p:txBody>
      </p:sp>
      <p:sp>
        <p:nvSpPr>
          <p:cNvPr id="402" name="Google Shape;402;p41"/>
          <p:cNvSpPr txBox="1"/>
          <p:nvPr/>
        </p:nvSpPr>
        <p:spPr>
          <a:xfrm>
            <a:off x="218461" y="3676577"/>
            <a:ext cx="4665516" cy="400110"/>
          </a:xfrm>
          <a:prstGeom prst="rect">
            <a:avLst/>
          </a:prstGeom>
          <a:solidFill>
            <a:srgbClr val="F7CAA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Lasso Regression</a:t>
            </a:r>
            <a:endParaRPr/>
          </a:p>
        </p:txBody>
      </p:sp>
      <p:sp>
        <p:nvSpPr>
          <p:cNvPr id="403" name="Google Shape;403;p41"/>
          <p:cNvSpPr txBox="1"/>
          <p:nvPr/>
        </p:nvSpPr>
        <p:spPr>
          <a:xfrm>
            <a:off x="7033305" y="4290658"/>
            <a:ext cx="5177942" cy="400110"/>
          </a:xfrm>
          <a:prstGeom prst="rect">
            <a:avLst/>
          </a:prstGeom>
          <a:solidFill>
            <a:srgbClr val="F7CAA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K nearest neighbor (KNN)</a:t>
            </a:r>
            <a:endParaRPr/>
          </a:p>
        </p:txBody>
      </p:sp>
      <p:sp>
        <p:nvSpPr>
          <p:cNvPr id="404" name="Google Shape;404;p41"/>
          <p:cNvSpPr txBox="1"/>
          <p:nvPr/>
        </p:nvSpPr>
        <p:spPr>
          <a:xfrm>
            <a:off x="218461" y="5022365"/>
            <a:ext cx="4665516" cy="400110"/>
          </a:xfrm>
          <a:prstGeom prst="rect">
            <a:avLst/>
          </a:prstGeom>
          <a:solidFill>
            <a:srgbClr val="F7CAA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Random Forest Regression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idx="4294967295" type="title"/>
          </p:nvPr>
        </p:nvSpPr>
        <p:spPr>
          <a:xfrm>
            <a:off x="0" y="3717"/>
            <a:ext cx="12192000" cy="646290"/>
          </a:xfrm>
          <a:prstGeom prst="rect">
            <a:avLst/>
          </a:prstGeom>
          <a:solidFill>
            <a:srgbClr val="2F5496"/>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lt1"/>
              </a:buClr>
              <a:buSzPts val="4000"/>
              <a:buFont typeface="Calibri"/>
              <a:buNone/>
            </a:pPr>
            <a:r>
              <a:rPr b="1" lang="en-US" sz="4000">
                <a:solidFill>
                  <a:schemeClr val="lt1"/>
                </a:solidFill>
                <a:latin typeface="Calibri"/>
                <a:ea typeface="Calibri"/>
                <a:cs typeface="Calibri"/>
                <a:sym typeface="Calibri"/>
              </a:rPr>
              <a:t>Team</a:t>
            </a:r>
            <a:endParaRPr b="1" sz="4400">
              <a:solidFill>
                <a:schemeClr val="lt1"/>
              </a:solidFill>
              <a:latin typeface="Calibri"/>
              <a:ea typeface="Calibri"/>
              <a:cs typeface="Calibri"/>
              <a:sym typeface="Calibri"/>
            </a:endParaRPr>
          </a:p>
        </p:txBody>
      </p:sp>
      <p:sp>
        <p:nvSpPr>
          <p:cNvPr id="157" name="Google Shape;157;p24"/>
          <p:cNvSpPr txBox="1"/>
          <p:nvPr/>
        </p:nvSpPr>
        <p:spPr>
          <a:xfrm>
            <a:off x="39561" y="2393737"/>
            <a:ext cx="2255433" cy="1200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600"/>
              <a:buFont typeface="Times New Roman"/>
              <a:buNone/>
            </a:pPr>
            <a:r>
              <a:rPr b="0" i="0" lang="en-US" sz="1800" u="none" cap="none" strike="noStrike">
                <a:solidFill>
                  <a:schemeClr val="dk1"/>
                </a:solidFill>
                <a:latin typeface="Calibri"/>
                <a:ea typeface="Calibri"/>
                <a:cs typeface="Calibri"/>
                <a:sym typeface="Calibri"/>
              </a:rPr>
              <a:t>Akshay Avinash Jagtap</a:t>
            </a:r>
            <a:endParaRPr b="0" i="0" sz="1800" u="none" cap="none" strike="noStrike">
              <a:solidFill>
                <a:schemeClr val="dk1"/>
              </a:solidFill>
              <a:latin typeface="Calibri"/>
              <a:ea typeface="Calibri"/>
              <a:cs typeface="Calibri"/>
              <a:sym typeface="Calibri"/>
            </a:endParaRPr>
          </a:p>
          <a:p>
            <a:pPr indent="0" lvl="0" marL="0" marR="0" rtl="0" algn="ctr">
              <a:spcBef>
                <a:spcPts val="0"/>
              </a:spcBef>
              <a:spcAft>
                <a:spcPts val="0"/>
              </a:spcAft>
              <a:buClr>
                <a:srgbClr val="0070C0"/>
              </a:buClr>
              <a:buSzPts val="1800"/>
              <a:buFont typeface="Calibri"/>
              <a:buNone/>
            </a:pPr>
            <a:r>
              <a:rPr b="0" i="0" lang="en-US" sz="1800" u="sng" cap="none" strike="noStrike">
                <a:solidFill>
                  <a:srgbClr val="0070C0"/>
                </a:solidFill>
                <a:latin typeface="Calibri"/>
                <a:ea typeface="Calibri"/>
                <a:cs typeface="Calibri"/>
                <a:sym typeface="Calibri"/>
              </a:rPr>
              <a:t>https://www.linkedin.com/in/jagtapakshay444</a:t>
            </a:r>
            <a:endParaRPr b="0" i="0" sz="1800" u="sng" cap="none" strike="noStrike">
              <a:solidFill>
                <a:srgbClr val="0070C0"/>
              </a:solidFill>
              <a:latin typeface="Calibri"/>
              <a:ea typeface="Calibri"/>
              <a:cs typeface="Calibri"/>
              <a:sym typeface="Calibri"/>
            </a:endParaRPr>
          </a:p>
        </p:txBody>
      </p:sp>
      <p:sp>
        <p:nvSpPr>
          <p:cNvPr id="158" name="Google Shape;158;p24"/>
          <p:cNvSpPr txBox="1"/>
          <p:nvPr/>
        </p:nvSpPr>
        <p:spPr>
          <a:xfrm>
            <a:off x="3084056" y="2422370"/>
            <a:ext cx="25032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Ananda</a:t>
            </a:r>
            <a:r>
              <a:rPr lang="en-US" sz="1800">
                <a:solidFill>
                  <a:schemeClr val="dk1"/>
                </a:solidFill>
                <a:latin typeface="Calibri"/>
                <a:ea typeface="Calibri"/>
                <a:cs typeface="Calibri"/>
                <a:sym typeface="Calibri"/>
              </a:rPr>
              <a:t>k</a:t>
            </a:r>
            <a:r>
              <a:rPr b="0" i="0" lang="en-US" sz="1800" u="none" cap="none" strike="noStrike">
                <a:solidFill>
                  <a:schemeClr val="dk1"/>
                </a:solidFill>
                <a:latin typeface="Calibri"/>
                <a:ea typeface="Calibri"/>
                <a:cs typeface="Calibri"/>
                <a:sym typeface="Calibri"/>
              </a:rPr>
              <a:t>rishnan K V </a:t>
            </a:r>
            <a:r>
              <a:rPr b="0" i="0" lang="en-US" sz="1800" u="sng" cap="none" strike="noStrike">
                <a:solidFill>
                  <a:srgbClr val="0070C0"/>
                </a:solidFill>
                <a:latin typeface="Calibri"/>
                <a:ea typeface="Calibri"/>
                <a:cs typeface="Calibri"/>
                <a:sym typeface="Calibri"/>
              </a:rPr>
              <a:t>https://www.linkedin.com/in/anandakrishnan-kv-01597612b</a:t>
            </a:r>
            <a:endParaRPr b="0" i="0" sz="1800" u="sng" cap="none" strike="noStrike">
              <a:solidFill>
                <a:srgbClr val="0070C0"/>
              </a:solidFill>
              <a:latin typeface="Calibri"/>
              <a:ea typeface="Calibri"/>
              <a:cs typeface="Calibri"/>
              <a:sym typeface="Calibri"/>
            </a:endParaRPr>
          </a:p>
        </p:txBody>
      </p:sp>
      <p:sp>
        <p:nvSpPr>
          <p:cNvPr id="159" name="Google Shape;159;p24"/>
          <p:cNvSpPr txBox="1"/>
          <p:nvPr/>
        </p:nvSpPr>
        <p:spPr>
          <a:xfrm>
            <a:off x="6292610" y="2451005"/>
            <a:ext cx="2503316" cy="1200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Aniket Annam</a:t>
            </a:r>
            <a:endParaRPr/>
          </a:p>
          <a:p>
            <a:pPr indent="0" lvl="0" marL="0" marR="0" rtl="0" algn="ctr">
              <a:spcBef>
                <a:spcPts val="0"/>
              </a:spcBef>
              <a:spcAft>
                <a:spcPts val="0"/>
              </a:spcAft>
              <a:buClr>
                <a:srgbClr val="0070C0"/>
              </a:buClr>
              <a:buSzPts val="1800"/>
              <a:buFont typeface="Calibri"/>
              <a:buNone/>
            </a:pPr>
            <a:r>
              <a:rPr b="0" i="0" lang="en-US" sz="1800" u="sng" cap="none" strike="noStrike">
                <a:solidFill>
                  <a:srgbClr val="0070C0"/>
                </a:solidFill>
                <a:latin typeface="Calibri"/>
                <a:ea typeface="Calibri"/>
                <a:cs typeface="Calibri"/>
                <a:sym typeface="Calibri"/>
                <a:hlinkClick r:id="rId3">
                  <a:extLst>
                    <a:ext uri="{A12FA001-AC4F-418D-AE19-62706E023703}">
                      <ahyp:hlinkClr val="tx"/>
                    </a:ext>
                  </a:extLst>
                </a:hlinkClick>
              </a:rPr>
              <a:t>https://www.linkedin.com/in/aniket-annam-560956166/</a:t>
            </a:r>
            <a:endParaRPr b="0" i="0" sz="1800" u="none" cap="none" strike="noStrike">
              <a:solidFill>
                <a:srgbClr val="0070C0"/>
              </a:solidFill>
              <a:latin typeface="Calibri"/>
              <a:ea typeface="Calibri"/>
              <a:cs typeface="Calibri"/>
              <a:sym typeface="Calibri"/>
            </a:endParaRPr>
          </a:p>
        </p:txBody>
      </p:sp>
      <p:sp>
        <p:nvSpPr>
          <p:cNvPr id="160" name="Google Shape;160;p24"/>
          <p:cNvSpPr txBox="1"/>
          <p:nvPr/>
        </p:nvSpPr>
        <p:spPr>
          <a:xfrm>
            <a:off x="9715863" y="2451005"/>
            <a:ext cx="2046926" cy="1200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600"/>
              <a:buFont typeface="Times New Roman"/>
              <a:buNone/>
            </a:pPr>
            <a:r>
              <a:rPr b="0" i="0" lang="en-US" sz="1800" u="none" cap="none" strike="noStrike">
                <a:solidFill>
                  <a:schemeClr val="dk1"/>
                </a:solidFill>
                <a:latin typeface="Calibri"/>
                <a:ea typeface="Calibri"/>
                <a:cs typeface="Calibri"/>
                <a:sym typeface="Calibri"/>
              </a:rPr>
              <a:t> Apurva C</a:t>
            </a:r>
            <a:endParaRPr/>
          </a:p>
          <a:p>
            <a:pPr indent="0" lvl="0" marL="0" marR="0" rtl="0" algn="ctr">
              <a:spcBef>
                <a:spcPts val="0"/>
              </a:spcBef>
              <a:spcAft>
                <a:spcPts val="0"/>
              </a:spcAft>
              <a:buClr>
                <a:schemeClr val="dk1"/>
              </a:buClr>
              <a:buSzPts val="1600"/>
              <a:buFont typeface="Times New Roman"/>
              <a:buNone/>
            </a:pPr>
            <a:r>
              <a:rPr b="0" i="0" lang="en-US" sz="1800" u="sng" cap="none" strike="noStrike">
                <a:solidFill>
                  <a:srgbClr val="0070C0"/>
                </a:solidFill>
                <a:latin typeface="Calibri"/>
                <a:ea typeface="Calibri"/>
                <a:cs typeface="Calibri"/>
                <a:sym typeface="Calibri"/>
              </a:rPr>
              <a:t>https://www.linkedin.com/in/apurva-c-573324203</a:t>
            </a:r>
            <a:endParaRPr b="0" i="0" sz="1800" u="sng" cap="none" strike="noStrike">
              <a:solidFill>
                <a:srgbClr val="0070C0"/>
              </a:solidFill>
              <a:latin typeface="Calibri"/>
              <a:ea typeface="Calibri"/>
              <a:cs typeface="Calibri"/>
              <a:sym typeface="Calibri"/>
            </a:endParaRPr>
          </a:p>
        </p:txBody>
      </p:sp>
      <p:sp>
        <p:nvSpPr>
          <p:cNvPr id="161" name="Google Shape;161;p24"/>
          <p:cNvSpPr txBox="1"/>
          <p:nvPr/>
        </p:nvSpPr>
        <p:spPr>
          <a:xfrm>
            <a:off x="39561" y="5269817"/>
            <a:ext cx="2541079" cy="1200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Sudharshan P </a:t>
            </a:r>
            <a:r>
              <a:rPr b="0" i="0" lang="en-US" sz="1800" u="sng" cap="none" strike="noStrike">
                <a:solidFill>
                  <a:srgbClr val="0070C0"/>
                </a:solidFill>
                <a:latin typeface="Calibri"/>
                <a:ea typeface="Calibri"/>
                <a:cs typeface="Calibri"/>
                <a:sym typeface="Calibri"/>
              </a:rPr>
              <a:t>https://www.linkedin.com/in/ponguluri-sudharshan-7b380b158/</a:t>
            </a:r>
            <a:endParaRPr b="0" i="0" sz="1800" u="sng" cap="none" strike="noStrike">
              <a:solidFill>
                <a:srgbClr val="0070C0"/>
              </a:solidFill>
              <a:latin typeface="Calibri"/>
              <a:ea typeface="Calibri"/>
              <a:cs typeface="Calibri"/>
              <a:sym typeface="Calibri"/>
            </a:endParaRPr>
          </a:p>
        </p:txBody>
      </p:sp>
      <p:sp>
        <p:nvSpPr>
          <p:cNvPr id="162" name="Google Shape;162;p24"/>
          <p:cNvSpPr txBox="1"/>
          <p:nvPr/>
        </p:nvSpPr>
        <p:spPr>
          <a:xfrm>
            <a:off x="3340237" y="5260651"/>
            <a:ext cx="2046926" cy="1200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Harinath D S</a:t>
            </a:r>
            <a:endParaRPr/>
          </a:p>
          <a:p>
            <a:pPr indent="0" lvl="0" marL="0" marR="0" rtl="0" algn="ctr">
              <a:spcBef>
                <a:spcPts val="0"/>
              </a:spcBef>
              <a:spcAft>
                <a:spcPts val="0"/>
              </a:spcAft>
              <a:buClr>
                <a:srgbClr val="0070C0"/>
              </a:buClr>
              <a:buSzPts val="1800"/>
              <a:buFont typeface="Calibri"/>
              <a:buNone/>
            </a:pPr>
            <a:r>
              <a:rPr b="0" i="0" lang="en-US" sz="1800" u="sng" cap="none" strike="noStrike">
                <a:solidFill>
                  <a:srgbClr val="0070C0"/>
                </a:solidFill>
                <a:latin typeface="Calibri"/>
                <a:ea typeface="Calibri"/>
                <a:cs typeface="Calibri"/>
                <a:sym typeface="Calibri"/>
              </a:rPr>
              <a:t>https://www.linkedin.com/in/harinath-d-s-0a4a523a/</a:t>
            </a:r>
            <a:endParaRPr b="0" i="0" sz="1800" u="sng" cap="none" strike="noStrike">
              <a:solidFill>
                <a:srgbClr val="0070C0"/>
              </a:solidFill>
              <a:latin typeface="Calibri"/>
              <a:ea typeface="Calibri"/>
              <a:cs typeface="Calibri"/>
              <a:sym typeface="Calibri"/>
            </a:endParaRPr>
          </a:p>
        </p:txBody>
      </p:sp>
      <p:sp>
        <p:nvSpPr>
          <p:cNvPr id="163" name="Google Shape;163;p24"/>
          <p:cNvSpPr txBox="1"/>
          <p:nvPr/>
        </p:nvSpPr>
        <p:spPr>
          <a:xfrm>
            <a:off x="6542549" y="5273390"/>
            <a:ext cx="2046926" cy="144650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Harsha Sri Lekha B</a:t>
            </a:r>
            <a:endParaRPr/>
          </a:p>
          <a:p>
            <a:pPr indent="0" lvl="0" marL="0" marR="0" rtl="0" algn="ctr">
              <a:spcBef>
                <a:spcPts val="0"/>
              </a:spcBef>
              <a:spcAft>
                <a:spcPts val="0"/>
              </a:spcAft>
              <a:buNone/>
            </a:pPr>
            <a:r>
              <a:rPr b="0" i="0" lang="en-US" sz="1800" u="sng" cap="none" strike="noStrike">
                <a:solidFill>
                  <a:srgbClr val="0070C0"/>
                </a:solidFill>
                <a:latin typeface="Calibri"/>
                <a:ea typeface="Calibri"/>
                <a:cs typeface="Calibri"/>
                <a:sym typeface="Calibri"/>
              </a:rPr>
              <a:t>www.linkedin.com/in/harsha-sri-lekha-066760214</a:t>
            </a:r>
            <a:endParaRPr/>
          </a:p>
          <a:p>
            <a:pPr indent="0" lvl="0" marL="0" marR="0" rtl="0" algn="ctr">
              <a:spcBef>
                <a:spcPts val="0"/>
              </a:spcBef>
              <a:spcAft>
                <a:spcPts val="0"/>
              </a:spcAft>
              <a:buClr>
                <a:schemeClr val="dk1"/>
              </a:buClr>
              <a:buSzPts val="1600"/>
              <a:buFont typeface="Calibri"/>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164" name="Google Shape;164;p24"/>
          <p:cNvSpPr txBox="1"/>
          <p:nvPr/>
        </p:nvSpPr>
        <p:spPr>
          <a:xfrm>
            <a:off x="9680751" y="5233183"/>
            <a:ext cx="2046900" cy="1477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Kapil Dev Singh</a:t>
            </a:r>
            <a:endParaRPr/>
          </a:p>
          <a:p>
            <a:pPr indent="0" lvl="0" marL="0" marR="0" rtl="0" algn="ctr">
              <a:spcBef>
                <a:spcPts val="0"/>
              </a:spcBef>
              <a:spcAft>
                <a:spcPts val="0"/>
              </a:spcAft>
              <a:buNone/>
            </a:pPr>
            <a:r>
              <a:rPr b="0" i="0" lang="en-US" sz="1800" u="sng" cap="none" strike="noStrike">
                <a:solidFill>
                  <a:srgbClr val="3C78D8"/>
                </a:solidFill>
                <a:latin typeface="Calibri"/>
                <a:ea typeface="Calibri"/>
                <a:cs typeface="Calibri"/>
                <a:sym typeface="Calibri"/>
                <a:hlinkClick r:id="rId4">
                  <a:extLst>
                    <a:ext uri="{A12FA001-AC4F-418D-AE19-62706E023703}">
                      <ahyp:hlinkClr val="tx"/>
                    </a:ext>
                  </a:extLst>
                </a:hlinkClick>
              </a:rPr>
              <a:t>https://www.linkedin.com/in/kapil-dev-singh-5041b17b/</a:t>
            </a:r>
            <a:endParaRPr b="0" i="0" sz="1800" u="none" cap="none" strike="noStrike">
              <a:solidFill>
                <a:srgbClr val="3C78D8"/>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165" name="Google Shape;165;p24"/>
          <p:cNvPicPr preferRelativeResize="0"/>
          <p:nvPr/>
        </p:nvPicPr>
        <p:blipFill rotWithShape="1">
          <a:blip r:embed="rId5">
            <a:alphaModFix/>
          </a:blip>
          <a:srcRect b="0" l="0" r="0" t="0"/>
          <a:stretch/>
        </p:blipFill>
        <p:spPr>
          <a:xfrm>
            <a:off x="10049866" y="886173"/>
            <a:ext cx="1308696" cy="1507565"/>
          </a:xfrm>
          <a:prstGeom prst="rect">
            <a:avLst/>
          </a:prstGeom>
          <a:noFill/>
          <a:ln>
            <a:noFill/>
          </a:ln>
        </p:spPr>
      </p:pic>
      <p:pic>
        <p:nvPicPr>
          <p:cNvPr id="166" name="Google Shape;166;p24"/>
          <p:cNvPicPr preferRelativeResize="0"/>
          <p:nvPr/>
        </p:nvPicPr>
        <p:blipFill rotWithShape="1">
          <a:blip r:embed="rId6">
            <a:alphaModFix/>
          </a:blip>
          <a:srcRect b="0" l="3079" r="3122" t="1722"/>
          <a:stretch/>
        </p:blipFill>
        <p:spPr>
          <a:xfrm>
            <a:off x="6867726" y="3748146"/>
            <a:ext cx="1306586" cy="1507565"/>
          </a:xfrm>
          <a:prstGeom prst="rect">
            <a:avLst/>
          </a:prstGeom>
          <a:noFill/>
          <a:ln>
            <a:noFill/>
          </a:ln>
        </p:spPr>
      </p:pic>
      <p:pic>
        <p:nvPicPr>
          <p:cNvPr id="167" name="Google Shape;167;p24"/>
          <p:cNvPicPr preferRelativeResize="0"/>
          <p:nvPr/>
        </p:nvPicPr>
        <p:blipFill rotWithShape="1">
          <a:blip r:embed="rId7">
            <a:alphaModFix/>
          </a:blip>
          <a:srcRect b="0" l="0" r="0" t="0"/>
          <a:stretch/>
        </p:blipFill>
        <p:spPr>
          <a:xfrm>
            <a:off x="10095914" y="6470105"/>
            <a:ext cx="1666875" cy="384178"/>
          </a:xfrm>
          <a:prstGeom prst="rect">
            <a:avLst/>
          </a:prstGeom>
          <a:noFill/>
          <a:ln>
            <a:noFill/>
          </a:ln>
        </p:spPr>
      </p:pic>
      <p:pic>
        <p:nvPicPr>
          <p:cNvPr descr="A person wearing glasses&#10;&#10;Description automatically generated with medium confidence" id="168" name="Google Shape;168;p24"/>
          <p:cNvPicPr preferRelativeResize="0"/>
          <p:nvPr/>
        </p:nvPicPr>
        <p:blipFill rotWithShape="1">
          <a:blip r:embed="rId8">
            <a:alphaModFix/>
          </a:blip>
          <a:srcRect b="0" l="0" r="0" t="0"/>
          <a:stretch/>
        </p:blipFill>
        <p:spPr>
          <a:xfrm>
            <a:off x="6867726" y="886174"/>
            <a:ext cx="1306586" cy="1507565"/>
          </a:xfrm>
          <a:prstGeom prst="rect">
            <a:avLst/>
          </a:prstGeom>
          <a:noFill/>
          <a:ln>
            <a:noFill/>
          </a:ln>
        </p:spPr>
      </p:pic>
      <p:pic>
        <p:nvPicPr>
          <p:cNvPr id="169" name="Google Shape;169;p24"/>
          <p:cNvPicPr preferRelativeResize="0"/>
          <p:nvPr/>
        </p:nvPicPr>
        <p:blipFill rotWithShape="1">
          <a:blip r:embed="rId9">
            <a:alphaModFix/>
          </a:blip>
          <a:srcRect b="0" l="0" r="0" t="0"/>
          <a:stretch/>
        </p:blipFill>
        <p:spPr>
          <a:xfrm>
            <a:off x="10051976" y="3743578"/>
            <a:ext cx="1306586" cy="1456823"/>
          </a:xfrm>
          <a:prstGeom prst="rect">
            <a:avLst/>
          </a:prstGeom>
          <a:noFill/>
          <a:ln>
            <a:noFill/>
          </a:ln>
        </p:spPr>
      </p:pic>
      <p:pic>
        <p:nvPicPr>
          <p:cNvPr id="170" name="Google Shape;170;p24"/>
          <p:cNvPicPr preferRelativeResize="0"/>
          <p:nvPr/>
        </p:nvPicPr>
        <p:blipFill rotWithShape="1">
          <a:blip r:embed="rId10">
            <a:alphaModFix/>
          </a:blip>
          <a:srcRect b="0" l="0" r="0" t="0"/>
          <a:stretch/>
        </p:blipFill>
        <p:spPr>
          <a:xfrm>
            <a:off x="3683476" y="3725618"/>
            <a:ext cx="1306586" cy="1507565"/>
          </a:xfrm>
          <a:prstGeom prst="rect">
            <a:avLst/>
          </a:prstGeom>
          <a:noFill/>
          <a:ln>
            <a:noFill/>
          </a:ln>
        </p:spPr>
      </p:pic>
      <p:pic>
        <p:nvPicPr>
          <p:cNvPr descr="DSC.jpg" id="171" name="Google Shape;171;p24"/>
          <p:cNvPicPr preferRelativeResize="0"/>
          <p:nvPr/>
        </p:nvPicPr>
        <p:blipFill rotWithShape="1">
          <a:blip r:embed="rId11">
            <a:alphaModFix/>
          </a:blip>
          <a:srcRect b="0" l="0" r="0" t="0"/>
          <a:stretch/>
        </p:blipFill>
        <p:spPr>
          <a:xfrm>
            <a:off x="513984" y="886172"/>
            <a:ext cx="1306586" cy="1507565"/>
          </a:xfrm>
          <a:prstGeom prst="rect">
            <a:avLst/>
          </a:prstGeom>
          <a:noFill/>
          <a:ln>
            <a:noFill/>
          </a:ln>
        </p:spPr>
      </p:pic>
      <p:pic>
        <p:nvPicPr>
          <p:cNvPr id="172" name="Google Shape;172;p24"/>
          <p:cNvPicPr preferRelativeResize="0"/>
          <p:nvPr/>
        </p:nvPicPr>
        <p:blipFill rotWithShape="1">
          <a:blip r:embed="rId12">
            <a:alphaModFix/>
          </a:blip>
          <a:srcRect b="0" l="0" r="0" t="0"/>
          <a:stretch/>
        </p:blipFill>
        <p:spPr>
          <a:xfrm>
            <a:off x="3681366" y="857537"/>
            <a:ext cx="1308696" cy="1564833"/>
          </a:xfrm>
          <a:prstGeom prst="rect">
            <a:avLst/>
          </a:prstGeom>
          <a:noFill/>
          <a:ln>
            <a:noFill/>
          </a:ln>
        </p:spPr>
      </p:pic>
      <p:pic>
        <p:nvPicPr>
          <p:cNvPr id="173" name="Google Shape;173;p24"/>
          <p:cNvPicPr preferRelativeResize="0"/>
          <p:nvPr/>
        </p:nvPicPr>
        <p:blipFill rotWithShape="1">
          <a:blip r:embed="rId13">
            <a:alphaModFix/>
          </a:blip>
          <a:srcRect b="0" l="0" r="0" t="0"/>
          <a:stretch/>
        </p:blipFill>
        <p:spPr>
          <a:xfrm>
            <a:off x="656807" y="3740825"/>
            <a:ext cx="1306586" cy="146232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2"/>
          <p:cNvSpPr/>
          <p:nvPr/>
        </p:nvSpPr>
        <p:spPr>
          <a:xfrm>
            <a:off x="0" y="0"/>
            <a:ext cx="12192000" cy="529936"/>
          </a:xfrm>
          <a:prstGeom prst="flowChartProcess">
            <a:avLst/>
          </a:prstGeom>
          <a:solidFill>
            <a:srgbClr val="2F5496"/>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4000">
                <a:solidFill>
                  <a:schemeClr val="lt1"/>
                </a:solidFill>
                <a:latin typeface="Calibri"/>
                <a:ea typeface="Calibri"/>
                <a:cs typeface="Calibri"/>
                <a:sym typeface="Calibri"/>
              </a:rPr>
              <a:t>Model Selection</a:t>
            </a:r>
            <a:endParaRPr sz="4000">
              <a:solidFill>
                <a:schemeClr val="lt1"/>
              </a:solidFill>
              <a:latin typeface="Calibri"/>
              <a:ea typeface="Calibri"/>
              <a:cs typeface="Calibri"/>
              <a:sym typeface="Calibri"/>
            </a:endParaRPr>
          </a:p>
        </p:txBody>
      </p:sp>
      <p:graphicFrame>
        <p:nvGraphicFramePr>
          <p:cNvPr id="410" name="Google Shape;410;p42"/>
          <p:cNvGraphicFramePr/>
          <p:nvPr/>
        </p:nvGraphicFramePr>
        <p:xfrm>
          <a:off x="93770" y="1080655"/>
          <a:ext cx="3000000" cy="3000000"/>
        </p:xfrm>
        <a:graphic>
          <a:graphicData uri="http://schemas.openxmlformats.org/drawingml/2006/table">
            <a:tbl>
              <a:tblPr bandRow="1" firstRow="1">
                <a:noFill/>
                <a:tableStyleId>{D7A50B29-FAEE-4BC5-9983-0F796A86CBAF}</a:tableStyleId>
              </a:tblPr>
              <a:tblGrid>
                <a:gridCol w="2841550"/>
                <a:gridCol w="2841550"/>
                <a:gridCol w="2841550"/>
                <a:gridCol w="3497375"/>
              </a:tblGrid>
              <a:tr h="706800">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Model</a:t>
                      </a:r>
                      <a:endParaRPr sz="2000" u="none" cap="none" strike="noStrike">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Train Error</a:t>
                      </a:r>
                      <a:r>
                        <a:rPr lang="en-US" sz="2000" u="none" cap="none" strike="noStrike">
                          <a:latin typeface="Calibri"/>
                          <a:ea typeface="Calibri"/>
                          <a:cs typeface="Calibri"/>
                          <a:sym typeface="Calibri"/>
                        </a:rPr>
                        <a:t> </a:t>
                      </a:r>
                      <a:r>
                        <a:rPr lang="en-US" sz="2000" u="none" cap="none" strike="noStrike">
                          <a:latin typeface="Calibri"/>
                          <a:ea typeface="Calibri"/>
                          <a:cs typeface="Calibri"/>
                          <a:sym typeface="Calibri"/>
                        </a:rPr>
                        <a:t>(RMSE)</a:t>
                      </a:r>
                      <a:endParaRPr sz="2000" u="none" cap="none" strike="noStrike">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Test Error</a:t>
                      </a:r>
                      <a:endParaRPr/>
                    </a:p>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(RMSE)</a:t>
                      </a:r>
                      <a:endParaRPr sz="2000" u="none" cap="none" strike="noStrike">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R-squared value</a:t>
                      </a:r>
                      <a:endParaRPr sz="2000" u="none" cap="none" strike="noStrike">
                        <a:latin typeface="Calibri"/>
                        <a:ea typeface="Calibri"/>
                        <a:cs typeface="Calibri"/>
                        <a:sym typeface="Calibri"/>
                      </a:endParaRPr>
                    </a:p>
                  </a:txBody>
                  <a:tcPr marT="45725" marB="45725" marR="91450" marL="91450"/>
                </a:tc>
              </a:tr>
              <a:tr h="415400">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Multi Linear Regression</a:t>
                      </a:r>
                      <a:endParaRPr sz="2000" u="none" cap="none" strike="noStrike">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8.307</a:t>
                      </a:r>
                      <a:endParaRPr sz="2000" u="none" cap="none" strike="noStrike">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8.420</a:t>
                      </a:r>
                      <a:endParaRPr sz="2000" u="none" cap="none" strike="noStrike">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.001</a:t>
                      </a:r>
                      <a:endParaRPr sz="2000" u="none" cap="none" strike="noStrike">
                        <a:latin typeface="Calibri"/>
                        <a:ea typeface="Calibri"/>
                        <a:cs typeface="Calibri"/>
                        <a:sym typeface="Calibri"/>
                      </a:endParaRPr>
                    </a:p>
                  </a:txBody>
                  <a:tcPr marT="45725" marB="45725" marR="91450" marL="91450"/>
                </a:tc>
              </a:tr>
              <a:tr h="408650">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Lasso</a:t>
                      </a:r>
                      <a:endParaRPr sz="2000" u="none" cap="none" strike="noStrike">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8.345</a:t>
                      </a:r>
                      <a:endParaRPr sz="2000" u="none" cap="none" strike="noStrike">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8.298</a:t>
                      </a:r>
                      <a:endParaRPr sz="2000" u="none" cap="none" strike="noStrike">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0.00</a:t>
                      </a:r>
                      <a:endParaRPr sz="2000" u="none" cap="none" strike="noStrike">
                        <a:latin typeface="Calibri"/>
                        <a:ea typeface="Calibri"/>
                        <a:cs typeface="Calibri"/>
                        <a:sym typeface="Calibri"/>
                      </a:endParaRPr>
                    </a:p>
                  </a:txBody>
                  <a:tcPr marT="45725" marB="45725" marR="91450" marL="91450"/>
                </a:tc>
              </a:tr>
              <a:tr h="408650">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Ridge</a:t>
                      </a:r>
                      <a:endParaRPr sz="2000" u="none" cap="none" strike="noStrike">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8.338</a:t>
                      </a:r>
                      <a:endParaRPr sz="2000" u="none" cap="none" strike="noStrike">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8.298</a:t>
                      </a:r>
                      <a:endParaRPr sz="2000" u="none" cap="none" strike="noStrike">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.001</a:t>
                      </a:r>
                      <a:endParaRPr sz="2000" u="none" cap="none" strike="noStrike">
                        <a:latin typeface="Calibri"/>
                        <a:ea typeface="Calibri"/>
                        <a:cs typeface="Calibri"/>
                        <a:sym typeface="Calibri"/>
                      </a:endParaRPr>
                    </a:p>
                  </a:txBody>
                  <a:tcPr marT="45725" marB="45725" marR="91450" marL="91450"/>
                </a:tc>
              </a:tr>
            </a:tbl>
          </a:graphicData>
        </a:graphic>
      </p:graphicFrame>
      <p:sp>
        <p:nvSpPr>
          <p:cNvPr id="411" name="Google Shape;411;p42"/>
          <p:cNvSpPr txBox="1"/>
          <p:nvPr/>
        </p:nvSpPr>
        <p:spPr>
          <a:xfrm>
            <a:off x="93769" y="3348042"/>
            <a:ext cx="10978183" cy="40011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All the models above are giving  low R-squared value. So, these are not acceptable.</a:t>
            </a:r>
            <a:endParaRPr/>
          </a:p>
        </p:txBody>
      </p:sp>
      <p:graphicFrame>
        <p:nvGraphicFramePr>
          <p:cNvPr id="412" name="Google Shape;412;p42"/>
          <p:cNvGraphicFramePr/>
          <p:nvPr/>
        </p:nvGraphicFramePr>
        <p:xfrm>
          <a:off x="93769" y="4231262"/>
          <a:ext cx="3000000" cy="3000000"/>
        </p:xfrm>
        <a:graphic>
          <a:graphicData uri="http://schemas.openxmlformats.org/drawingml/2006/table">
            <a:tbl>
              <a:tblPr bandRow="1" firstRow="1">
                <a:noFill/>
                <a:tableStyleId>{D7A50B29-FAEE-4BC5-9983-0F796A86CBAF}</a:tableStyleId>
              </a:tblPr>
              <a:tblGrid>
                <a:gridCol w="2841550"/>
                <a:gridCol w="2841550"/>
                <a:gridCol w="2841550"/>
                <a:gridCol w="3476600"/>
              </a:tblGrid>
              <a:tr h="634050">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Model</a:t>
                      </a:r>
                      <a:endParaRPr sz="2000" u="none" cap="none" strike="noStrike">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Train Accuracy</a:t>
                      </a:r>
                      <a:endParaRPr sz="2000" u="none" cap="none" strike="noStrike">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Test Accuracy</a:t>
                      </a:r>
                      <a:endParaRPr sz="2000" u="none" cap="none" strike="noStrike">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Remarks</a:t>
                      </a:r>
                      <a:endParaRPr sz="2000" u="none" cap="none" strike="noStrike">
                        <a:latin typeface="Calibri"/>
                        <a:ea typeface="Calibri"/>
                        <a:cs typeface="Calibri"/>
                        <a:sym typeface="Calibri"/>
                      </a:endParaRPr>
                    </a:p>
                  </a:txBody>
                  <a:tcPr marT="45725" marB="45725" marR="91450" marL="91450"/>
                </a:tc>
              </a:tr>
              <a:tr h="630175">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Decision</a:t>
                      </a:r>
                      <a:r>
                        <a:rPr lang="en-US" sz="2000" u="none" cap="none" strike="noStrike">
                          <a:latin typeface="Calibri"/>
                          <a:ea typeface="Calibri"/>
                          <a:cs typeface="Calibri"/>
                          <a:sym typeface="Calibri"/>
                        </a:rPr>
                        <a:t> Tree</a:t>
                      </a:r>
                      <a:endParaRPr sz="2000" u="none" cap="none" strike="noStrike">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97%</a:t>
                      </a:r>
                      <a:endParaRPr sz="2000" u="none" cap="none" strike="noStrike">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93.1%</a:t>
                      </a:r>
                      <a:endParaRPr sz="2000" u="none" cap="none" strike="noStrike">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Nearly a Right</a:t>
                      </a:r>
                      <a:r>
                        <a:rPr lang="en-US" sz="2000" u="none" cap="none" strike="noStrike">
                          <a:latin typeface="Calibri"/>
                          <a:ea typeface="Calibri"/>
                          <a:cs typeface="Calibri"/>
                          <a:sym typeface="Calibri"/>
                        </a:rPr>
                        <a:t> Fit Model and faster performance</a:t>
                      </a:r>
                      <a:endParaRPr sz="2000" u="none" cap="none" strike="noStrike">
                        <a:latin typeface="Calibri"/>
                        <a:ea typeface="Calibri"/>
                        <a:cs typeface="Calibri"/>
                        <a:sym typeface="Calibri"/>
                      </a:endParaRPr>
                    </a:p>
                  </a:txBody>
                  <a:tcPr marT="45725" marB="45725" marR="91450" marL="91450"/>
                </a:tc>
              </a:tr>
              <a:tr h="630175">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KNN</a:t>
                      </a:r>
                      <a:endParaRPr sz="2000" u="none" cap="none" strike="noStrike">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91%</a:t>
                      </a:r>
                      <a:endParaRPr sz="2000" u="none" cap="none" strike="noStrike">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92%</a:t>
                      </a:r>
                      <a:endParaRPr sz="2000" u="none" cap="none" strike="noStrike">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Train accuracy is lower and slow performance</a:t>
                      </a:r>
                      <a:endParaRPr/>
                    </a:p>
                  </a:txBody>
                  <a:tcPr marT="45725" marB="45725" marR="91450" marL="91450"/>
                </a:tc>
              </a:tr>
            </a:tbl>
          </a:graphicData>
        </a:graphic>
      </p:graphicFrame>
      <p:sp>
        <p:nvSpPr>
          <p:cNvPr id="413" name="Google Shape;413;p42"/>
          <p:cNvSpPr txBox="1"/>
          <p:nvPr/>
        </p:nvSpPr>
        <p:spPr>
          <a:xfrm>
            <a:off x="93769" y="6275576"/>
            <a:ext cx="9556380" cy="40011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Decision Tree is the best among all the above mentioned models</a:t>
            </a:r>
            <a:r>
              <a:rPr b="1" lang="en-US" sz="1800">
                <a:solidFill>
                  <a:schemeClr val="dk1"/>
                </a:solidFill>
                <a:latin typeface="Arial"/>
                <a:ea typeface="Arial"/>
                <a:cs typeface="Arial"/>
                <a:sym typeface="Arial"/>
              </a:rPr>
              <a:t>.</a:t>
            </a:r>
            <a:endParaRPr/>
          </a:p>
        </p:txBody>
      </p:sp>
      <p:sp>
        <p:nvSpPr>
          <p:cNvPr id="414" name="Google Shape;414;p42"/>
          <p:cNvSpPr txBox="1"/>
          <p:nvPr/>
        </p:nvSpPr>
        <p:spPr>
          <a:xfrm>
            <a:off x="93770" y="609634"/>
            <a:ext cx="12008049" cy="461665"/>
          </a:xfrm>
          <a:prstGeom prst="rect">
            <a:avLst/>
          </a:prstGeom>
          <a:solidFill>
            <a:srgbClr val="A8D08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Regression Models </a:t>
            </a:r>
            <a:endParaRPr/>
          </a:p>
        </p:txBody>
      </p:sp>
      <p:sp>
        <p:nvSpPr>
          <p:cNvPr id="415" name="Google Shape;415;p42"/>
          <p:cNvSpPr txBox="1"/>
          <p:nvPr/>
        </p:nvSpPr>
        <p:spPr>
          <a:xfrm>
            <a:off x="90180" y="3748152"/>
            <a:ext cx="12011639" cy="461665"/>
          </a:xfrm>
          <a:prstGeom prst="rect">
            <a:avLst/>
          </a:prstGeom>
          <a:solidFill>
            <a:srgbClr val="A8D08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Classification Models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3"/>
          <p:cNvSpPr/>
          <p:nvPr>
            <p:ph type="title"/>
          </p:nvPr>
        </p:nvSpPr>
        <p:spPr>
          <a:xfrm>
            <a:off x="0" y="0"/>
            <a:ext cx="12192000" cy="604911"/>
          </a:xfrm>
          <a:prstGeom prst="flowChartProcess">
            <a:avLst/>
          </a:prstGeom>
          <a:solidFill>
            <a:srgbClr val="2F5496"/>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b="1" lang="en-US" sz="4000">
                <a:solidFill>
                  <a:schemeClr val="lt1"/>
                </a:solidFill>
                <a:latin typeface="Calibri"/>
                <a:ea typeface="Calibri"/>
                <a:cs typeface="Calibri"/>
                <a:sym typeface="Calibri"/>
              </a:rPr>
              <a:t>Model Building</a:t>
            </a:r>
            <a:endParaRPr sz="4000">
              <a:solidFill>
                <a:schemeClr val="lt1"/>
              </a:solidFill>
              <a:latin typeface="Calibri"/>
              <a:ea typeface="Calibri"/>
              <a:cs typeface="Calibri"/>
              <a:sym typeface="Calibri"/>
            </a:endParaRPr>
          </a:p>
        </p:txBody>
      </p:sp>
      <p:pic>
        <p:nvPicPr>
          <p:cNvPr id="421" name="Google Shape;421;p43"/>
          <p:cNvPicPr preferRelativeResize="0"/>
          <p:nvPr/>
        </p:nvPicPr>
        <p:blipFill rotWithShape="1">
          <a:blip r:embed="rId3">
            <a:alphaModFix/>
          </a:blip>
          <a:srcRect b="0" l="0" r="0" t="0"/>
          <a:stretch/>
        </p:blipFill>
        <p:spPr>
          <a:xfrm>
            <a:off x="254193" y="3210339"/>
            <a:ext cx="2349859" cy="1318374"/>
          </a:xfrm>
          <a:prstGeom prst="rect">
            <a:avLst/>
          </a:prstGeom>
          <a:noFill/>
          <a:ln>
            <a:noFill/>
          </a:ln>
        </p:spPr>
      </p:pic>
      <p:sp>
        <p:nvSpPr>
          <p:cNvPr id="422" name="Google Shape;422;p43"/>
          <p:cNvSpPr txBox="1"/>
          <p:nvPr/>
        </p:nvSpPr>
        <p:spPr>
          <a:xfrm>
            <a:off x="254192" y="2593454"/>
            <a:ext cx="564964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Prediction on Test data &amp; Train Accuracy</a:t>
            </a:r>
            <a:endParaRPr b="1" sz="2000">
              <a:solidFill>
                <a:schemeClr val="dk1"/>
              </a:solidFill>
              <a:latin typeface="Calibri"/>
              <a:ea typeface="Calibri"/>
              <a:cs typeface="Calibri"/>
              <a:sym typeface="Calibri"/>
            </a:endParaRPr>
          </a:p>
        </p:txBody>
      </p:sp>
      <p:pic>
        <p:nvPicPr>
          <p:cNvPr id="423" name="Google Shape;423;p43"/>
          <p:cNvPicPr preferRelativeResize="0"/>
          <p:nvPr/>
        </p:nvPicPr>
        <p:blipFill rotWithShape="1">
          <a:blip r:embed="rId4">
            <a:alphaModFix/>
          </a:blip>
          <a:srcRect b="0" l="0" r="0" t="0"/>
          <a:stretch/>
        </p:blipFill>
        <p:spPr>
          <a:xfrm>
            <a:off x="2875266" y="3332019"/>
            <a:ext cx="3028576" cy="788289"/>
          </a:xfrm>
          <a:prstGeom prst="rect">
            <a:avLst/>
          </a:prstGeom>
          <a:noFill/>
          <a:ln>
            <a:noFill/>
          </a:ln>
        </p:spPr>
      </p:pic>
      <p:pic>
        <p:nvPicPr>
          <p:cNvPr id="424" name="Google Shape;424;p43"/>
          <p:cNvPicPr preferRelativeResize="0"/>
          <p:nvPr/>
        </p:nvPicPr>
        <p:blipFill rotWithShape="1">
          <a:blip r:embed="rId5">
            <a:alphaModFix/>
          </a:blip>
          <a:srcRect b="0" l="0" r="0" t="0"/>
          <a:stretch/>
        </p:blipFill>
        <p:spPr>
          <a:xfrm>
            <a:off x="254193" y="5387248"/>
            <a:ext cx="2349859" cy="1351482"/>
          </a:xfrm>
          <a:prstGeom prst="rect">
            <a:avLst/>
          </a:prstGeom>
          <a:noFill/>
          <a:ln>
            <a:noFill/>
          </a:ln>
        </p:spPr>
      </p:pic>
      <p:sp>
        <p:nvSpPr>
          <p:cNvPr id="425" name="Google Shape;425;p43"/>
          <p:cNvSpPr txBox="1"/>
          <p:nvPr/>
        </p:nvSpPr>
        <p:spPr>
          <a:xfrm>
            <a:off x="254192" y="4794177"/>
            <a:ext cx="564964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Prediction on Train data &amp; Train Accuracy</a:t>
            </a:r>
            <a:endParaRPr b="1" sz="2000">
              <a:solidFill>
                <a:schemeClr val="dk1"/>
              </a:solidFill>
              <a:latin typeface="Calibri"/>
              <a:ea typeface="Calibri"/>
              <a:cs typeface="Calibri"/>
              <a:sym typeface="Calibri"/>
            </a:endParaRPr>
          </a:p>
        </p:txBody>
      </p:sp>
      <p:pic>
        <p:nvPicPr>
          <p:cNvPr id="426" name="Google Shape;426;p43"/>
          <p:cNvPicPr preferRelativeResize="0"/>
          <p:nvPr/>
        </p:nvPicPr>
        <p:blipFill rotWithShape="1">
          <a:blip r:embed="rId6">
            <a:alphaModFix/>
          </a:blip>
          <a:srcRect b="0" l="0" r="0" t="0"/>
          <a:stretch/>
        </p:blipFill>
        <p:spPr>
          <a:xfrm>
            <a:off x="2875266" y="5513407"/>
            <a:ext cx="3028576" cy="861437"/>
          </a:xfrm>
          <a:prstGeom prst="rect">
            <a:avLst/>
          </a:prstGeom>
          <a:noFill/>
          <a:ln>
            <a:noFill/>
          </a:ln>
        </p:spPr>
      </p:pic>
      <p:sp>
        <p:nvSpPr>
          <p:cNvPr id="427" name="Google Shape;427;p43"/>
          <p:cNvSpPr txBox="1"/>
          <p:nvPr/>
        </p:nvSpPr>
        <p:spPr>
          <a:xfrm>
            <a:off x="254193" y="684285"/>
            <a:ext cx="717033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Model Parameters:</a:t>
            </a:r>
            <a:endParaRPr b="1" sz="2000">
              <a:solidFill>
                <a:schemeClr val="dk1"/>
              </a:solidFill>
              <a:latin typeface="Calibri"/>
              <a:ea typeface="Calibri"/>
              <a:cs typeface="Calibri"/>
              <a:sym typeface="Calibri"/>
            </a:endParaRPr>
          </a:p>
        </p:txBody>
      </p:sp>
      <p:pic>
        <p:nvPicPr>
          <p:cNvPr id="428" name="Google Shape;428;p43"/>
          <p:cNvPicPr preferRelativeResize="0"/>
          <p:nvPr/>
        </p:nvPicPr>
        <p:blipFill rotWithShape="1">
          <a:blip r:embed="rId7">
            <a:alphaModFix/>
          </a:blip>
          <a:srcRect b="8173" l="2054" r="8102" t="3736"/>
          <a:stretch/>
        </p:blipFill>
        <p:spPr>
          <a:xfrm>
            <a:off x="6084243" y="1334387"/>
            <a:ext cx="6107757" cy="4748361"/>
          </a:xfrm>
          <a:prstGeom prst="rect">
            <a:avLst/>
          </a:prstGeom>
          <a:noFill/>
          <a:ln>
            <a:noFill/>
          </a:ln>
        </p:spPr>
      </p:pic>
      <p:pic>
        <p:nvPicPr>
          <p:cNvPr id="429" name="Google Shape;429;p43"/>
          <p:cNvPicPr preferRelativeResize="0"/>
          <p:nvPr/>
        </p:nvPicPr>
        <p:blipFill rotWithShape="1">
          <a:blip r:embed="rId8">
            <a:alphaModFix/>
          </a:blip>
          <a:srcRect b="0" l="0" r="0" t="0"/>
          <a:stretch/>
        </p:blipFill>
        <p:spPr>
          <a:xfrm>
            <a:off x="338080" y="1152504"/>
            <a:ext cx="5565761" cy="10240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4"/>
          <p:cNvSpPr/>
          <p:nvPr>
            <p:ph type="title"/>
          </p:nvPr>
        </p:nvSpPr>
        <p:spPr>
          <a:xfrm>
            <a:off x="0" y="0"/>
            <a:ext cx="12192000" cy="604911"/>
          </a:xfrm>
          <a:prstGeom prst="flowChartProcess">
            <a:avLst/>
          </a:prstGeom>
          <a:solidFill>
            <a:srgbClr val="2F5496"/>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b="1" lang="en-US" sz="4000">
                <a:solidFill>
                  <a:schemeClr val="lt1"/>
                </a:solidFill>
                <a:latin typeface="Calibri"/>
                <a:ea typeface="Calibri"/>
                <a:cs typeface="Calibri"/>
                <a:sym typeface="Calibri"/>
              </a:rPr>
              <a:t>Deployment Strategy</a:t>
            </a:r>
            <a:endParaRPr sz="4000">
              <a:solidFill>
                <a:schemeClr val="lt1"/>
              </a:solidFill>
              <a:latin typeface="Calibri"/>
              <a:ea typeface="Calibri"/>
              <a:cs typeface="Calibri"/>
              <a:sym typeface="Calibri"/>
            </a:endParaRPr>
          </a:p>
        </p:txBody>
      </p:sp>
      <p:sp>
        <p:nvSpPr>
          <p:cNvPr id="435" name="Google Shape;435;p44"/>
          <p:cNvSpPr txBox="1"/>
          <p:nvPr/>
        </p:nvSpPr>
        <p:spPr>
          <a:xfrm>
            <a:off x="337930" y="769899"/>
            <a:ext cx="8736495" cy="5589351"/>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2000">
                <a:solidFill>
                  <a:schemeClr val="dk1"/>
                </a:solidFill>
                <a:latin typeface="Calibri"/>
                <a:ea typeface="Calibri"/>
                <a:cs typeface="Calibri"/>
                <a:sym typeface="Calibri"/>
              </a:rPr>
              <a:t>In the Deployment, we have used the following tools:</a:t>
            </a:r>
            <a:endParaRPr/>
          </a:p>
          <a:p>
            <a:pPr indent="0" lvl="0" marL="0" marR="0" rtl="0" algn="just">
              <a:lnSpc>
                <a:spcPct val="15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2000"/>
              <a:buFont typeface="Arial"/>
              <a:buChar char="•"/>
            </a:pPr>
            <a:r>
              <a:rPr lang="en-US" sz="2000" u="none" strike="noStrike">
                <a:solidFill>
                  <a:schemeClr val="dk1"/>
                </a:solidFill>
                <a:latin typeface="Calibri"/>
                <a:ea typeface="Calibri"/>
                <a:cs typeface="Calibri"/>
                <a:sym typeface="Calibri"/>
              </a:rPr>
              <a:t>Python</a:t>
            </a:r>
            <a:endParaRPr/>
          </a:p>
          <a:p>
            <a:pPr indent="-171450" lvl="0" marL="285750" marR="0" rtl="0" algn="just">
              <a:lnSpc>
                <a:spcPct val="150000"/>
              </a:lnSpc>
              <a:spcBef>
                <a:spcPts val="0"/>
              </a:spcBef>
              <a:spcAft>
                <a:spcPts val="0"/>
              </a:spcAft>
              <a:buClr>
                <a:schemeClr val="dk1"/>
              </a:buClr>
              <a:buSzPts val="1800"/>
              <a:buFont typeface="Arial"/>
              <a:buNone/>
            </a:pPr>
            <a:r>
              <a:t/>
            </a:r>
            <a:endParaRPr sz="1800" u="none" strike="noStrike">
              <a:solidFill>
                <a:schemeClr val="dk1"/>
              </a:solidFill>
              <a:latin typeface="Calibri"/>
              <a:ea typeface="Calibri"/>
              <a:cs typeface="Calibri"/>
              <a:sym typeface="Calibri"/>
            </a:endParaRPr>
          </a:p>
          <a:p>
            <a:pPr indent="-171450" lvl="0" marL="285750" marR="0" rtl="0" algn="just">
              <a:lnSpc>
                <a:spcPct val="150000"/>
              </a:lnSpc>
              <a:spcBef>
                <a:spcPts val="0"/>
              </a:spcBef>
              <a:spcAft>
                <a:spcPts val="0"/>
              </a:spcAft>
              <a:buClr>
                <a:schemeClr val="dk1"/>
              </a:buClr>
              <a:buSzPts val="1800"/>
              <a:buFont typeface="Arial"/>
              <a:buNone/>
            </a:pPr>
            <a:r>
              <a:t/>
            </a:r>
            <a:endParaRPr sz="1800" u="none" strike="noStrike">
              <a:solidFill>
                <a:schemeClr val="dk1"/>
              </a:solidFill>
              <a:latin typeface="Calibri"/>
              <a:ea typeface="Calibri"/>
              <a:cs typeface="Calibri"/>
              <a:sym typeface="Calibri"/>
            </a:endParaRPr>
          </a:p>
          <a:p>
            <a:pPr indent="-171450" lvl="0" marL="285750" marR="0" rtl="0" algn="just">
              <a:lnSpc>
                <a:spcPct val="150000"/>
              </a:lnSpc>
              <a:spcBef>
                <a:spcPts val="0"/>
              </a:spcBef>
              <a:spcAft>
                <a:spcPts val="0"/>
              </a:spcAft>
              <a:buClr>
                <a:schemeClr val="dk1"/>
              </a:buClr>
              <a:buSzPts val="1800"/>
              <a:buFont typeface="Arial"/>
              <a:buNone/>
            </a:pPr>
            <a:r>
              <a:t/>
            </a:r>
            <a:endParaRPr sz="1800" u="none" strike="noStrike">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2000"/>
              <a:buFont typeface="Arial"/>
              <a:buChar char="•"/>
            </a:pPr>
            <a:r>
              <a:rPr lang="en-US" sz="2000" u="none" strike="noStrike">
                <a:solidFill>
                  <a:schemeClr val="dk1"/>
                </a:solidFill>
                <a:latin typeface="Calibri"/>
                <a:ea typeface="Calibri"/>
                <a:cs typeface="Calibri"/>
                <a:sym typeface="Calibri"/>
              </a:rPr>
              <a:t>Python Flask</a:t>
            </a:r>
            <a:endParaRPr/>
          </a:p>
          <a:p>
            <a:pPr indent="-171450" lvl="0" marL="285750" marR="0" rtl="0" algn="just">
              <a:lnSpc>
                <a:spcPct val="150000"/>
              </a:lnSpc>
              <a:spcBef>
                <a:spcPts val="0"/>
              </a:spcBef>
              <a:spcAft>
                <a:spcPts val="0"/>
              </a:spcAft>
              <a:buClr>
                <a:schemeClr val="dk1"/>
              </a:buClr>
              <a:buSzPts val="1800"/>
              <a:buFont typeface="Arial"/>
              <a:buNone/>
            </a:pPr>
            <a:r>
              <a:t/>
            </a:r>
            <a:endParaRPr sz="1800" u="none" strike="noStrike">
              <a:solidFill>
                <a:schemeClr val="dk1"/>
              </a:solidFill>
              <a:latin typeface="Calibri"/>
              <a:ea typeface="Calibri"/>
              <a:cs typeface="Calibri"/>
              <a:sym typeface="Calibri"/>
            </a:endParaRPr>
          </a:p>
          <a:p>
            <a:pPr indent="-171450" lvl="0" marL="285750" marR="0" rtl="0" algn="just">
              <a:lnSpc>
                <a:spcPct val="150000"/>
              </a:lnSpc>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rPr lang="en-US" sz="1800" u="none" strike="noStrike">
                <a:solidFill>
                  <a:schemeClr val="dk1"/>
                </a:solidFill>
                <a:latin typeface="Calibri"/>
                <a:ea typeface="Calibri"/>
                <a:cs typeface="Calibri"/>
                <a:sym typeface="Calibri"/>
              </a:rPr>
              <a:t> </a:t>
            </a:r>
            <a:endParaRPr/>
          </a:p>
          <a:p>
            <a:pPr indent="0" lvl="0" marL="0" marR="0" rtl="0" algn="just">
              <a:lnSpc>
                <a:spcPct val="150000"/>
              </a:lnSpc>
              <a:spcBef>
                <a:spcPts val="0"/>
              </a:spcBef>
              <a:spcAft>
                <a:spcPts val="0"/>
              </a:spcAft>
              <a:buNone/>
            </a:pPr>
            <a:r>
              <a:t/>
            </a:r>
            <a:endParaRPr sz="1800" u="none" strike="noStrike">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2000"/>
              <a:buFont typeface="Arial"/>
              <a:buChar char="•"/>
            </a:pPr>
            <a:r>
              <a:rPr lang="en-US" sz="2000" u="none" strike="noStrike">
                <a:solidFill>
                  <a:schemeClr val="dk1"/>
                </a:solidFill>
                <a:latin typeface="Calibri"/>
                <a:ea typeface="Calibri"/>
                <a:cs typeface="Calibri"/>
                <a:sym typeface="Calibri"/>
              </a:rPr>
              <a:t>Html &amp; CSS.</a:t>
            </a:r>
            <a:endParaRPr/>
          </a:p>
          <a:p>
            <a:pPr indent="0" lvl="0" marL="0" marR="0" rtl="0" algn="just">
              <a:lnSpc>
                <a:spcPct val="150000"/>
              </a:lnSpc>
              <a:spcBef>
                <a:spcPts val="0"/>
              </a:spcBef>
              <a:spcAft>
                <a:spcPts val="0"/>
              </a:spcAft>
              <a:buNone/>
            </a:pPr>
            <a:r>
              <a:t/>
            </a:r>
            <a:endParaRPr sz="1800" u="none" strike="noStrike">
              <a:solidFill>
                <a:schemeClr val="dk1"/>
              </a:solidFill>
              <a:latin typeface="Calibri"/>
              <a:ea typeface="Calibri"/>
              <a:cs typeface="Calibri"/>
              <a:sym typeface="Calibri"/>
            </a:endParaRPr>
          </a:p>
        </p:txBody>
      </p:sp>
      <p:pic>
        <p:nvPicPr>
          <p:cNvPr descr="Programming Icon Png - Python Logo 512, Transparent Png , Transparent Png  Image - PNGitem" id="436" name="Google Shape;436;p44"/>
          <p:cNvPicPr preferRelativeResize="0"/>
          <p:nvPr/>
        </p:nvPicPr>
        <p:blipFill rotWithShape="1">
          <a:blip r:embed="rId3">
            <a:alphaModFix/>
          </a:blip>
          <a:srcRect b="0" l="0" r="0" t="0"/>
          <a:stretch/>
        </p:blipFill>
        <p:spPr>
          <a:xfrm>
            <a:off x="2703443" y="1556780"/>
            <a:ext cx="1164117" cy="984885"/>
          </a:xfrm>
          <a:prstGeom prst="rect">
            <a:avLst/>
          </a:prstGeom>
          <a:noFill/>
          <a:ln>
            <a:noFill/>
          </a:ln>
        </p:spPr>
      </p:pic>
      <p:pic>
        <p:nvPicPr>
          <p:cNvPr descr="Installing Python 3 and Flask on GoDaddy | by Jordan Ireland | Towards Data  Science" id="437" name="Google Shape;437;p44"/>
          <p:cNvPicPr preferRelativeResize="0"/>
          <p:nvPr/>
        </p:nvPicPr>
        <p:blipFill rotWithShape="1">
          <a:blip r:embed="rId4">
            <a:alphaModFix/>
          </a:blip>
          <a:srcRect b="0" l="14401" r="12022" t="0"/>
          <a:stretch/>
        </p:blipFill>
        <p:spPr>
          <a:xfrm>
            <a:off x="2287942" y="3036110"/>
            <a:ext cx="1579618" cy="1327389"/>
          </a:xfrm>
          <a:prstGeom prst="rect">
            <a:avLst/>
          </a:prstGeom>
          <a:noFill/>
          <a:ln>
            <a:noFill/>
          </a:ln>
        </p:spPr>
      </p:pic>
      <p:pic>
        <p:nvPicPr>
          <p:cNvPr descr="File Css And - Html Css Logo Svg, HD Png Download , Transparent Png Image -  PNGitem" id="438" name="Google Shape;438;p44"/>
          <p:cNvPicPr preferRelativeResize="0"/>
          <p:nvPr/>
        </p:nvPicPr>
        <p:blipFill rotWithShape="1">
          <a:blip r:embed="rId5">
            <a:alphaModFix/>
          </a:blip>
          <a:srcRect b="0" l="0" r="0" t="0"/>
          <a:stretch/>
        </p:blipFill>
        <p:spPr>
          <a:xfrm>
            <a:off x="2287942" y="5168348"/>
            <a:ext cx="1439230" cy="859216"/>
          </a:xfrm>
          <a:prstGeom prst="rect">
            <a:avLst/>
          </a:prstGeom>
          <a:noFill/>
          <a:ln>
            <a:noFill/>
          </a:ln>
        </p:spPr>
      </p:pic>
      <p:sp>
        <p:nvSpPr>
          <p:cNvPr id="439" name="Google Shape;439;p44"/>
          <p:cNvSpPr txBox="1"/>
          <p:nvPr/>
        </p:nvSpPr>
        <p:spPr>
          <a:xfrm>
            <a:off x="3867560" y="1627388"/>
            <a:ext cx="8324439" cy="9848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A tool used for Manipulation of data and model deployment using different libraries and Modules like Pandas, Flask , stats models.</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0" name="Google Shape;440;p44"/>
          <p:cNvSpPr txBox="1"/>
          <p:nvPr/>
        </p:nvSpPr>
        <p:spPr>
          <a:xfrm>
            <a:off x="3916016" y="2773084"/>
            <a:ext cx="7938054"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02124"/>
                </a:solidFill>
                <a:highlight>
                  <a:srgbClr val="FFFFFF"/>
                </a:highlight>
                <a:latin typeface="Calibri"/>
                <a:ea typeface="Calibri"/>
                <a:cs typeface="Calibri"/>
                <a:sym typeface="Calibri"/>
              </a:rPr>
              <a:t>Python Flask is an open-source python library that makes it easy to create custom web apps for machine learning and data science. It is classified as a microframework because it does not require particular tools or libraries. it has no database abstraction layer, form validation, or any other components where pre-existing third party libraries provide common functions.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1" name="Google Shape;441;p44"/>
          <p:cNvSpPr txBox="1"/>
          <p:nvPr/>
        </p:nvSpPr>
        <p:spPr>
          <a:xfrm>
            <a:off x="3916016" y="4928553"/>
            <a:ext cx="7868479" cy="160043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alibri"/>
                <a:ea typeface="Calibri"/>
                <a:cs typeface="Calibri"/>
                <a:sym typeface="Calibri"/>
              </a:rPr>
              <a:t>HTML (hyper text markup language) is use for making structure of the website to take inputs manually from the user.</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en-US" sz="2000">
                <a:solidFill>
                  <a:schemeClr val="dk1"/>
                </a:solidFill>
                <a:latin typeface="Calibri"/>
                <a:ea typeface="Calibri"/>
                <a:cs typeface="Calibri"/>
                <a:sym typeface="Calibri"/>
              </a:rPr>
              <a:t>CSS (Cascading Style sheet) is used for describing the presentation of the html document or styling the html structure to make it look good.</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5"/>
          <p:cNvSpPr/>
          <p:nvPr>
            <p:ph type="title"/>
          </p:nvPr>
        </p:nvSpPr>
        <p:spPr>
          <a:xfrm>
            <a:off x="0" y="0"/>
            <a:ext cx="12192000" cy="604911"/>
          </a:xfrm>
          <a:prstGeom prst="flowChartProcess">
            <a:avLst/>
          </a:prstGeom>
          <a:solidFill>
            <a:srgbClr val="2F5496"/>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b="1" lang="en-US" sz="4000">
                <a:solidFill>
                  <a:schemeClr val="lt1"/>
                </a:solidFill>
                <a:latin typeface="Calibri"/>
                <a:ea typeface="Calibri"/>
                <a:cs typeface="Calibri"/>
                <a:sym typeface="Calibri"/>
              </a:rPr>
              <a:t>Deployment Strategy</a:t>
            </a:r>
            <a:endParaRPr sz="4000">
              <a:solidFill>
                <a:schemeClr val="lt1"/>
              </a:solidFill>
              <a:latin typeface="Calibri"/>
              <a:ea typeface="Calibri"/>
              <a:cs typeface="Calibri"/>
              <a:sym typeface="Calibri"/>
            </a:endParaRPr>
          </a:p>
        </p:txBody>
      </p:sp>
      <p:sp>
        <p:nvSpPr>
          <p:cNvPr id="447" name="Google Shape;447;p45"/>
          <p:cNvSpPr txBox="1"/>
          <p:nvPr/>
        </p:nvSpPr>
        <p:spPr>
          <a:xfrm>
            <a:off x="337930" y="769899"/>
            <a:ext cx="8736495" cy="3737946"/>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chemeClr val="dk1"/>
              </a:buClr>
              <a:buSzPts val="2000"/>
              <a:buFont typeface="Arial"/>
              <a:buChar char="•"/>
            </a:pPr>
            <a:r>
              <a:rPr lang="en-US" sz="2000" u="none" strike="noStrike">
                <a:solidFill>
                  <a:schemeClr val="dk1"/>
                </a:solidFill>
                <a:latin typeface="Calibri"/>
                <a:ea typeface="Calibri"/>
                <a:cs typeface="Calibri"/>
                <a:sym typeface="Calibri"/>
              </a:rPr>
              <a:t>Heroku</a:t>
            </a:r>
            <a:endParaRPr/>
          </a:p>
          <a:p>
            <a:pPr indent="-215900" lvl="0" marL="342900" marR="0" rtl="0" algn="just">
              <a:lnSpc>
                <a:spcPct val="150000"/>
              </a:lnSpc>
              <a:spcBef>
                <a:spcPts val="0"/>
              </a:spcBef>
              <a:spcAft>
                <a:spcPts val="0"/>
              </a:spcAft>
              <a:buClr>
                <a:schemeClr val="dk1"/>
              </a:buClr>
              <a:buSzPts val="2000"/>
              <a:buFont typeface="Arial"/>
              <a:buNone/>
            </a:pPr>
            <a:r>
              <a:t/>
            </a:r>
            <a:endParaRPr sz="2000" u="none" strike="noStrike">
              <a:solidFill>
                <a:schemeClr val="dk1"/>
              </a:solidFill>
              <a:latin typeface="Calibri"/>
              <a:ea typeface="Calibri"/>
              <a:cs typeface="Calibri"/>
              <a:sym typeface="Calibri"/>
            </a:endParaRPr>
          </a:p>
          <a:p>
            <a:pPr indent="-215900" lvl="0" marL="342900" marR="0" rtl="0" algn="just">
              <a:lnSpc>
                <a:spcPct val="150000"/>
              </a:lnSpc>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15900" lvl="0" marL="342900" marR="0" rtl="0" algn="just">
              <a:lnSpc>
                <a:spcPct val="150000"/>
              </a:lnSpc>
              <a:spcBef>
                <a:spcPts val="0"/>
              </a:spcBef>
              <a:spcAft>
                <a:spcPts val="0"/>
              </a:spcAft>
              <a:buClr>
                <a:schemeClr val="dk1"/>
              </a:buClr>
              <a:buSzPts val="2000"/>
              <a:buFont typeface="Arial"/>
              <a:buNone/>
            </a:pPr>
            <a:r>
              <a:t/>
            </a:r>
            <a:endParaRPr sz="2000" u="none" strike="noStrike">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2000"/>
              <a:buFont typeface="Arial"/>
              <a:buChar char="•"/>
            </a:pPr>
            <a:r>
              <a:rPr lang="en-US" sz="2000" u="none" strike="noStrike">
                <a:solidFill>
                  <a:schemeClr val="dk1"/>
                </a:solidFill>
                <a:latin typeface="Calibri"/>
                <a:ea typeface="Calibri"/>
                <a:cs typeface="Calibri"/>
                <a:sym typeface="Calibri"/>
              </a:rPr>
              <a:t>GitHub </a:t>
            </a:r>
            <a:endParaRPr sz="2000" u="none" strike="noStrike">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rPr lang="en-US" sz="2000" u="none" strike="noStrike">
                <a:solidFill>
                  <a:schemeClr val="dk1"/>
                </a:solidFill>
                <a:latin typeface="Calibri"/>
                <a:ea typeface="Calibri"/>
                <a:cs typeface="Calibri"/>
                <a:sym typeface="Calibri"/>
              </a:rPr>
              <a:t> </a:t>
            </a:r>
            <a:endParaRPr sz="2000" u="none" strike="noStrike">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t/>
            </a:r>
            <a:endParaRPr sz="2000" u="none" strike="noStrike">
              <a:solidFill>
                <a:schemeClr val="dk1"/>
              </a:solidFill>
              <a:latin typeface="Calibri"/>
              <a:ea typeface="Calibri"/>
              <a:cs typeface="Calibri"/>
              <a:sym typeface="Calibri"/>
            </a:endParaRPr>
          </a:p>
        </p:txBody>
      </p:sp>
      <p:pic>
        <p:nvPicPr>
          <p:cNvPr descr="Heroku App - Hacker&amp;#39;s favourite at Hackathon Stuttgart 2017" id="448" name="Google Shape;448;p45"/>
          <p:cNvPicPr preferRelativeResize="0"/>
          <p:nvPr/>
        </p:nvPicPr>
        <p:blipFill rotWithShape="1">
          <a:blip r:embed="rId3">
            <a:alphaModFix/>
          </a:blip>
          <a:srcRect b="0" l="0" r="0" t="0"/>
          <a:stretch/>
        </p:blipFill>
        <p:spPr>
          <a:xfrm>
            <a:off x="1661070" y="687235"/>
            <a:ext cx="2899745" cy="1173732"/>
          </a:xfrm>
          <a:prstGeom prst="rect">
            <a:avLst/>
          </a:prstGeom>
          <a:noFill/>
          <a:ln>
            <a:noFill/>
          </a:ln>
        </p:spPr>
      </p:pic>
      <p:pic>
        <p:nvPicPr>
          <p:cNvPr descr="How to Set Up and Maintain a GitHub Repository | by Mariel Grace | Coding  in Simple English | Medium" id="449" name="Google Shape;449;p45"/>
          <p:cNvPicPr preferRelativeResize="0"/>
          <p:nvPr/>
        </p:nvPicPr>
        <p:blipFill rotWithShape="1">
          <a:blip r:embed="rId4">
            <a:alphaModFix/>
          </a:blip>
          <a:srcRect b="0" l="0" r="0" t="0"/>
          <a:stretch/>
        </p:blipFill>
        <p:spPr>
          <a:xfrm>
            <a:off x="1985339" y="2190844"/>
            <a:ext cx="2214982" cy="1446877"/>
          </a:xfrm>
          <a:prstGeom prst="rect">
            <a:avLst/>
          </a:prstGeom>
          <a:noFill/>
          <a:ln>
            <a:noFill/>
          </a:ln>
        </p:spPr>
      </p:pic>
      <p:sp>
        <p:nvSpPr>
          <p:cNvPr id="450" name="Google Shape;450;p45"/>
          <p:cNvSpPr txBox="1"/>
          <p:nvPr/>
        </p:nvSpPr>
        <p:spPr>
          <a:xfrm>
            <a:off x="4200321" y="876082"/>
            <a:ext cx="7938053" cy="9848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Heroku is platform as a service(PaaS) that enables developers to build, run and operate application entirely in the cloud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1" name="Google Shape;451;p45"/>
          <p:cNvSpPr txBox="1"/>
          <p:nvPr/>
        </p:nvSpPr>
        <p:spPr>
          <a:xfrm>
            <a:off x="4323522" y="2612273"/>
            <a:ext cx="7682948" cy="1600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Heroku integrates with GitHub to make it easy to deploy code living on GitHub to apps running on Heroku. When GitHub integration is configured for the Heroku app, Heroku can automatically build and release( is the build is successful) pushes to specified GitHub Repository</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6"/>
          <p:cNvSpPr/>
          <p:nvPr>
            <p:ph type="title"/>
          </p:nvPr>
        </p:nvSpPr>
        <p:spPr>
          <a:xfrm>
            <a:off x="0" y="0"/>
            <a:ext cx="12192000" cy="604911"/>
          </a:xfrm>
          <a:prstGeom prst="flowChartProcess">
            <a:avLst/>
          </a:prstGeom>
          <a:solidFill>
            <a:srgbClr val="2F5496"/>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b="1" lang="en-US" sz="4000">
                <a:solidFill>
                  <a:schemeClr val="lt1"/>
                </a:solidFill>
                <a:latin typeface="Calibri"/>
                <a:ea typeface="Calibri"/>
                <a:cs typeface="Calibri"/>
                <a:sym typeface="Calibri"/>
              </a:rPr>
              <a:t>Deployment View</a:t>
            </a:r>
            <a:endParaRPr sz="4000">
              <a:solidFill>
                <a:schemeClr val="lt1"/>
              </a:solidFill>
              <a:latin typeface="Calibri"/>
              <a:ea typeface="Calibri"/>
              <a:cs typeface="Calibri"/>
              <a:sym typeface="Calibri"/>
            </a:endParaRPr>
          </a:p>
        </p:txBody>
      </p:sp>
      <p:pic>
        <p:nvPicPr>
          <p:cNvPr descr="Graphical user interface, text, application&#10;&#10;Description automatically generated" id="457" name="Google Shape;457;p46"/>
          <p:cNvPicPr preferRelativeResize="0"/>
          <p:nvPr/>
        </p:nvPicPr>
        <p:blipFill rotWithShape="1">
          <a:blip r:embed="rId3">
            <a:alphaModFix/>
          </a:blip>
          <a:srcRect b="0" l="0" r="0" t="0"/>
          <a:stretch/>
        </p:blipFill>
        <p:spPr>
          <a:xfrm>
            <a:off x="1" y="604911"/>
            <a:ext cx="12191999" cy="4935698"/>
          </a:xfrm>
          <a:prstGeom prst="rect">
            <a:avLst/>
          </a:prstGeom>
          <a:noFill/>
          <a:ln>
            <a:noFill/>
          </a:ln>
        </p:spPr>
      </p:pic>
      <p:sp>
        <p:nvSpPr>
          <p:cNvPr id="458" name="Google Shape;458;p46"/>
          <p:cNvSpPr txBox="1"/>
          <p:nvPr/>
        </p:nvSpPr>
        <p:spPr>
          <a:xfrm>
            <a:off x="159026" y="5540609"/>
            <a:ext cx="11907078" cy="9848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We have to enter energy consumption of motors in watts per 10 seconds that are collected from the IoT used in the industry and after clicking Predict Button we get output whether the energy consumption is </a:t>
            </a:r>
            <a:r>
              <a:rPr lang="en-US" sz="2000">
                <a:solidFill>
                  <a:srgbClr val="00B050"/>
                </a:solidFill>
                <a:latin typeface="Calibri"/>
                <a:ea typeface="Calibri"/>
                <a:cs typeface="Calibri"/>
                <a:sym typeface="Calibri"/>
              </a:rPr>
              <a:t>Low</a:t>
            </a:r>
            <a:r>
              <a:rPr lang="en-US" sz="2000">
                <a:solidFill>
                  <a:schemeClr val="dk1"/>
                </a:solidFill>
                <a:latin typeface="Calibri"/>
                <a:ea typeface="Calibri"/>
                <a:cs typeface="Calibri"/>
                <a:sym typeface="Calibri"/>
              </a:rPr>
              <a:t> or </a:t>
            </a:r>
            <a:r>
              <a:rPr lang="en-US" sz="2000">
                <a:solidFill>
                  <a:srgbClr val="FF0000"/>
                </a:solidFill>
                <a:latin typeface="Calibri"/>
                <a:ea typeface="Calibri"/>
                <a:cs typeface="Calibri"/>
                <a:sym typeface="Calibri"/>
              </a:rPr>
              <a:t>High.</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7"/>
          <p:cNvSpPr/>
          <p:nvPr>
            <p:ph type="title"/>
          </p:nvPr>
        </p:nvSpPr>
        <p:spPr>
          <a:xfrm>
            <a:off x="0" y="0"/>
            <a:ext cx="12192000" cy="604911"/>
          </a:xfrm>
          <a:prstGeom prst="flowChartProcess">
            <a:avLst/>
          </a:prstGeom>
          <a:solidFill>
            <a:srgbClr val="2F5496"/>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b="1" lang="en-US" sz="4000">
                <a:solidFill>
                  <a:schemeClr val="lt1"/>
                </a:solidFill>
                <a:latin typeface="Calibri"/>
                <a:ea typeface="Calibri"/>
                <a:cs typeface="Calibri"/>
                <a:sym typeface="Calibri"/>
              </a:rPr>
              <a:t>Output</a:t>
            </a:r>
            <a:endParaRPr sz="4000">
              <a:solidFill>
                <a:schemeClr val="lt1"/>
              </a:solidFill>
              <a:latin typeface="Calibri"/>
              <a:ea typeface="Calibri"/>
              <a:cs typeface="Calibri"/>
              <a:sym typeface="Calibri"/>
            </a:endParaRPr>
          </a:p>
        </p:txBody>
      </p:sp>
      <p:pic>
        <p:nvPicPr>
          <p:cNvPr id="464" name="Google Shape;464;p47"/>
          <p:cNvPicPr preferRelativeResize="0"/>
          <p:nvPr/>
        </p:nvPicPr>
        <p:blipFill rotWithShape="1">
          <a:blip r:embed="rId3">
            <a:alphaModFix/>
          </a:blip>
          <a:srcRect b="0" l="0" r="0" t="12179"/>
          <a:stretch/>
        </p:blipFill>
        <p:spPr>
          <a:xfrm>
            <a:off x="0" y="604911"/>
            <a:ext cx="12192000" cy="5491089"/>
          </a:xfrm>
          <a:prstGeom prst="rect">
            <a:avLst/>
          </a:prstGeom>
          <a:noFill/>
          <a:ln>
            <a:noFill/>
          </a:ln>
        </p:spPr>
      </p:pic>
      <p:sp>
        <p:nvSpPr>
          <p:cNvPr id="465" name="Google Shape;465;p47"/>
          <p:cNvSpPr txBox="1"/>
          <p:nvPr/>
        </p:nvSpPr>
        <p:spPr>
          <a:xfrm>
            <a:off x="101600" y="6150114"/>
            <a:ext cx="971687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When user inputs the value of different features based on that it is showing the output as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High consumption “.</a:t>
            </a:r>
            <a:endParaRPr sz="20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8"/>
          <p:cNvSpPr/>
          <p:nvPr>
            <p:ph type="title"/>
          </p:nvPr>
        </p:nvSpPr>
        <p:spPr>
          <a:xfrm>
            <a:off x="0" y="0"/>
            <a:ext cx="12192000" cy="604911"/>
          </a:xfrm>
          <a:prstGeom prst="flowChartProcess">
            <a:avLst/>
          </a:prstGeom>
          <a:solidFill>
            <a:srgbClr val="2F5496"/>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b="1" lang="en-US" sz="4000">
                <a:solidFill>
                  <a:schemeClr val="lt1"/>
                </a:solidFill>
                <a:latin typeface="Calibri"/>
                <a:ea typeface="Calibri"/>
                <a:cs typeface="Calibri"/>
                <a:sym typeface="Calibri"/>
              </a:rPr>
              <a:t>Output</a:t>
            </a:r>
            <a:endParaRPr sz="4000">
              <a:solidFill>
                <a:schemeClr val="lt1"/>
              </a:solidFill>
              <a:latin typeface="Calibri"/>
              <a:ea typeface="Calibri"/>
              <a:cs typeface="Calibri"/>
              <a:sym typeface="Calibri"/>
            </a:endParaRPr>
          </a:p>
        </p:txBody>
      </p:sp>
      <p:pic>
        <p:nvPicPr>
          <p:cNvPr descr="Graphical user interface&#10;&#10;Description automatically generated" id="471" name="Google Shape;471;p48"/>
          <p:cNvPicPr preferRelativeResize="0"/>
          <p:nvPr/>
        </p:nvPicPr>
        <p:blipFill rotWithShape="1">
          <a:blip r:embed="rId3">
            <a:alphaModFix/>
          </a:blip>
          <a:srcRect b="0" l="0" r="0" t="0"/>
          <a:stretch/>
        </p:blipFill>
        <p:spPr>
          <a:xfrm>
            <a:off x="0" y="604910"/>
            <a:ext cx="12192000" cy="5501250"/>
          </a:xfrm>
          <a:prstGeom prst="rect">
            <a:avLst/>
          </a:prstGeom>
          <a:noFill/>
          <a:ln>
            <a:noFill/>
          </a:ln>
        </p:spPr>
      </p:pic>
      <p:sp>
        <p:nvSpPr>
          <p:cNvPr id="472" name="Google Shape;472;p48"/>
          <p:cNvSpPr txBox="1"/>
          <p:nvPr/>
        </p:nvSpPr>
        <p:spPr>
          <a:xfrm>
            <a:off x="0" y="6106160"/>
            <a:ext cx="971687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When user inputs the value of different features based on that it is showing the output as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Low consumption “.</a:t>
            </a:r>
            <a:endParaRPr sz="200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9"/>
          <p:cNvSpPr/>
          <p:nvPr>
            <p:ph type="title"/>
          </p:nvPr>
        </p:nvSpPr>
        <p:spPr>
          <a:xfrm>
            <a:off x="0" y="0"/>
            <a:ext cx="12192000" cy="604911"/>
          </a:xfrm>
          <a:prstGeom prst="flowChartProcess">
            <a:avLst/>
          </a:prstGeom>
          <a:solidFill>
            <a:srgbClr val="2F5496"/>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b="1" lang="en-US" sz="4000">
                <a:solidFill>
                  <a:schemeClr val="lt1"/>
                </a:solidFill>
                <a:latin typeface="Calibri"/>
                <a:ea typeface="Calibri"/>
                <a:cs typeface="Calibri"/>
                <a:sym typeface="Calibri"/>
              </a:rPr>
              <a:t>Conclusion</a:t>
            </a:r>
            <a:endParaRPr sz="4000">
              <a:solidFill>
                <a:schemeClr val="lt1"/>
              </a:solidFill>
              <a:latin typeface="Calibri"/>
              <a:ea typeface="Calibri"/>
              <a:cs typeface="Calibri"/>
              <a:sym typeface="Calibri"/>
            </a:endParaRPr>
          </a:p>
        </p:txBody>
      </p:sp>
      <p:sp>
        <p:nvSpPr>
          <p:cNvPr id="478" name="Google Shape;478;p49"/>
          <p:cNvSpPr txBox="1"/>
          <p:nvPr/>
        </p:nvSpPr>
        <p:spPr>
          <a:xfrm>
            <a:off x="349526" y="414130"/>
            <a:ext cx="11751365" cy="632476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lnSpc>
                <a:spcPct val="200000"/>
              </a:lnSpc>
              <a:spcBef>
                <a:spcPts val="0"/>
              </a:spcBef>
              <a:spcAft>
                <a:spcPts val="0"/>
              </a:spcAft>
              <a:buClr>
                <a:schemeClr val="dk1"/>
              </a:buClr>
              <a:buSzPts val="1800"/>
              <a:buFont typeface="Arial"/>
              <a:buChar char="•"/>
            </a:pPr>
            <a:r>
              <a:rPr lang="en-US" sz="2000">
                <a:solidFill>
                  <a:schemeClr val="dk1"/>
                </a:solidFill>
                <a:latin typeface="Calibri"/>
                <a:ea typeface="Calibri"/>
                <a:cs typeface="Calibri"/>
                <a:sym typeface="Calibri"/>
              </a:rPr>
              <a:t>The model will help to predict all plant electrical power consumption meter reading as "high" &amp; "low" in accordance with a threshold value for power consumption under constant production rate. </a:t>
            </a:r>
            <a:endParaRPr/>
          </a:p>
          <a:p>
            <a:pPr indent="0" lvl="0" marL="0" marR="0" rtl="0" algn="l">
              <a:lnSpc>
                <a:spcPct val="200000"/>
              </a:lnSpc>
              <a:spcBef>
                <a:spcPts val="0"/>
              </a:spcBef>
              <a:spcAft>
                <a:spcPts val="0"/>
              </a:spcAft>
              <a:buNone/>
            </a:pPr>
            <a:r>
              <a:rPr lang="en-US" sz="2000">
                <a:solidFill>
                  <a:schemeClr val="dk1"/>
                </a:solidFill>
                <a:latin typeface="Calibri"/>
                <a:ea typeface="Calibri"/>
                <a:cs typeface="Calibri"/>
                <a:sym typeface="Calibri"/>
              </a:rPr>
              <a:t>      </a:t>
            </a:r>
            <a:endParaRPr/>
          </a:p>
          <a:p>
            <a:pPr indent="-285750" lvl="0" marL="285750" marR="0" rtl="0" algn="l">
              <a:lnSpc>
                <a:spcPct val="200000"/>
              </a:lnSpc>
              <a:spcBef>
                <a:spcPts val="0"/>
              </a:spcBef>
              <a:spcAft>
                <a:spcPts val="0"/>
              </a:spcAft>
              <a:buClr>
                <a:schemeClr val="dk1"/>
              </a:buClr>
              <a:buSzPts val="1800"/>
              <a:buFont typeface="Arial"/>
              <a:buChar char="•"/>
            </a:pPr>
            <a:r>
              <a:rPr lang="en-US" sz="2000">
                <a:solidFill>
                  <a:schemeClr val="dk1"/>
                </a:solidFill>
                <a:latin typeface="Calibri"/>
                <a:ea typeface="Calibri"/>
                <a:cs typeface="Calibri"/>
                <a:sym typeface="Calibri"/>
              </a:rPr>
              <a:t>At constant production rate, if overall plant power consumption crosses the threshold value limit then it will indicate increased power losses happening in plant due to less efficient electrical part or devices. The model will predict such situations as output power consumption category in "high".   </a:t>
            </a:r>
            <a:endParaRPr/>
          </a:p>
          <a:p>
            <a:pPr indent="0" lvl="0" marL="0" marR="0" rtl="0" algn="l">
              <a:lnSpc>
                <a:spcPct val="200000"/>
              </a:lnSpc>
              <a:spcBef>
                <a:spcPts val="0"/>
              </a:spcBef>
              <a:spcAft>
                <a:spcPts val="0"/>
              </a:spcAft>
              <a:buNone/>
            </a:pPr>
            <a:r>
              <a:rPr lang="en-US" sz="2000">
                <a:solidFill>
                  <a:schemeClr val="dk1"/>
                </a:solidFill>
                <a:latin typeface="Calibri"/>
                <a:ea typeface="Calibri"/>
                <a:cs typeface="Calibri"/>
                <a:sym typeface="Calibri"/>
              </a:rPr>
              <a:t>      </a:t>
            </a:r>
            <a:endParaRPr/>
          </a:p>
          <a:p>
            <a:pPr indent="-285750" lvl="0" marL="285750" marR="0" rtl="0" algn="l">
              <a:lnSpc>
                <a:spcPct val="200000"/>
              </a:lnSpc>
              <a:spcBef>
                <a:spcPts val="0"/>
              </a:spcBef>
              <a:spcAft>
                <a:spcPts val="0"/>
              </a:spcAft>
              <a:buClr>
                <a:schemeClr val="dk1"/>
              </a:buClr>
              <a:buSzPts val="1800"/>
              <a:buFont typeface="Arial"/>
              <a:buChar char="•"/>
            </a:pPr>
            <a:r>
              <a:rPr lang="en-US" sz="2000">
                <a:solidFill>
                  <a:schemeClr val="dk1"/>
                </a:solidFill>
                <a:latin typeface="Calibri"/>
                <a:ea typeface="Calibri"/>
                <a:cs typeface="Calibri"/>
                <a:sym typeface="Calibri"/>
              </a:rPr>
              <a:t>Such predictions of model will enables the plant operators to enforce predictive maintenance on un-efficient electrical parts of plant and rectify extra power losses issues.</a:t>
            </a:r>
            <a:endParaRPr sz="2000">
              <a:solidFill>
                <a:schemeClr val="dk1"/>
              </a:solidFill>
              <a:latin typeface="Calibri"/>
              <a:ea typeface="Calibri"/>
              <a:cs typeface="Calibri"/>
              <a:sym typeface="Calibri"/>
            </a:endParaRPr>
          </a:p>
          <a:p>
            <a:pPr indent="-228600" lvl="0" marL="34290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479" name="Google Shape;479;p49"/>
          <p:cNvPicPr preferRelativeResize="0"/>
          <p:nvPr/>
        </p:nvPicPr>
        <p:blipFill rotWithShape="1">
          <a:blip r:embed="rId3">
            <a:alphaModFix/>
          </a:blip>
          <a:srcRect b="0" l="0" r="0" t="0"/>
          <a:stretch/>
        </p:blipFill>
        <p:spPr>
          <a:xfrm>
            <a:off x="10194464" y="1433743"/>
            <a:ext cx="970815" cy="104505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descr="Business Thank-You Letter Examples" id="484" name="Google Shape;484;p50"/>
          <p:cNvPicPr preferRelativeResize="0"/>
          <p:nvPr/>
        </p:nvPicPr>
        <p:blipFill rotWithShape="1">
          <a:blip r:embed="rId3">
            <a:alphaModFix/>
          </a:blip>
          <a:srcRect b="0" l="0" r="0" t="0"/>
          <a:stretch/>
        </p:blipFill>
        <p:spPr>
          <a:xfrm>
            <a:off x="0" y="0"/>
            <a:ext cx="12192000" cy="60827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idx="4294967295" type="title"/>
          </p:nvPr>
        </p:nvSpPr>
        <p:spPr>
          <a:xfrm>
            <a:off x="0" y="3717"/>
            <a:ext cx="12192000" cy="646290"/>
          </a:xfrm>
          <a:prstGeom prst="rect">
            <a:avLst/>
          </a:prstGeom>
          <a:solidFill>
            <a:srgbClr val="2F5496"/>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lt1"/>
              </a:buClr>
              <a:buSzPts val="4000"/>
              <a:buFont typeface="Calibri"/>
              <a:buNone/>
            </a:pPr>
            <a:r>
              <a:rPr b="1" lang="en-US" sz="4000">
                <a:solidFill>
                  <a:schemeClr val="lt1"/>
                </a:solidFill>
                <a:latin typeface="Calibri"/>
                <a:ea typeface="Calibri"/>
                <a:cs typeface="Calibri"/>
                <a:sym typeface="Calibri"/>
              </a:rPr>
              <a:t>Team</a:t>
            </a:r>
            <a:endParaRPr b="1" sz="4400">
              <a:solidFill>
                <a:schemeClr val="lt1"/>
              </a:solidFill>
              <a:latin typeface="Calibri"/>
              <a:ea typeface="Calibri"/>
              <a:cs typeface="Calibri"/>
              <a:sym typeface="Calibri"/>
            </a:endParaRPr>
          </a:p>
        </p:txBody>
      </p:sp>
      <p:sp>
        <p:nvSpPr>
          <p:cNvPr id="179" name="Google Shape;179;p25"/>
          <p:cNvSpPr txBox="1"/>
          <p:nvPr/>
        </p:nvSpPr>
        <p:spPr>
          <a:xfrm>
            <a:off x="3126950" y="5370083"/>
            <a:ext cx="2354403" cy="1200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600"/>
              <a:buFont typeface="Times New Roman"/>
              <a:buNone/>
            </a:pPr>
            <a:r>
              <a:rPr b="0" i="0" lang="en-US" sz="1800" u="none" cap="none" strike="noStrike">
                <a:solidFill>
                  <a:schemeClr val="dk1"/>
                </a:solidFill>
                <a:latin typeface="Calibri"/>
                <a:ea typeface="Calibri"/>
                <a:cs typeface="Calibri"/>
                <a:sym typeface="Calibri"/>
              </a:rPr>
              <a:t>Venkatesh Kurapati</a:t>
            </a:r>
            <a:endParaRPr b="0" i="0" sz="1800" u="none" cap="none" strike="noStrike">
              <a:solidFill>
                <a:schemeClr val="dk1"/>
              </a:solidFill>
              <a:latin typeface="Calibri"/>
              <a:ea typeface="Calibri"/>
              <a:cs typeface="Calibri"/>
              <a:sym typeface="Calibri"/>
            </a:endParaRPr>
          </a:p>
          <a:p>
            <a:pPr indent="0" lvl="0" marL="0" marR="0" rtl="0" algn="ctr">
              <a:spcBef>
                <a:spcPts val="0"/>
              </a:spcBef>
              <a:spcAft>
                <a:spcPts val="0"/>
              </a:spcAft>
              <a:buClr>
                <a:srgbClr val="0070C0"/>
              </a:buClr>
              <a:buSzPts val="1800"/>
              <a:buFont typeface="Calibri"/>
              <a:buNone/>
            </a:pPr>
            <a:r>
              <a:rPr b="0" i="0" lang="en-US" sz="1800" u="sng" cap="none" strike="noStrike">
                <a:solidFill>
                  <a:srgbClr val="0070C0"/>
                </a:solidFill>
                <a:latin typeface="Calibri"/>
                <a:ea typeface="Calibri"/>
                <a:cs typeface="Calibri"/>
                <a:sym typeface="Calibri"/>
              </a:rPr>
              <a:t>https://www.linkedin.com/in/kurapati-venkatesh-081910210/</a:t>
            </a:r>
            <a:endParaRPr b="0" i="0" sz="1800" u="sng" cap="none" strike="noStrike">
              <a:solidFill>
                <a:srgbClr val="0070C0"/>
              </a:solidFill>
              <a:latin typeface="Calibri"/>
              <a:ea typeface="Calibri"/>
              <a:cs typeface="Calibri"/>
              <a:sym typeface="Calibri"/>
            </a:endParaRPr>
          </a:p>
        </p:txBody>
      </p:sp>
      <p:sp>
        <p:nvSpPr>
          <p:cNvPr id="180" name="Google Shape;180;p25"/>
          <p:cNvSpPr txBox="1"/>
          <p:nvPr/>
        </p:nvSpPr>
        <p:spPr>
          <a:xfrm flipH="1">
            <a:off x="6123982" y="5370083"/>
            <a:ext cx="2443137" cy="1200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Vrushali Hulikoppe</a:t>
            </a:r>
            <a:endParaRPr/>
          </a:p>
          <a:p>
            <a:pPr indent="0" lvl="0" marL="0" marR="0" rtl="0" algn="ctr">
              <a:spcBef>
                <a:spcPts val="0"/>
              </a:spcBef>
              <a:spcAft>
                <a:spcPts val="0"/>
              </a:spcAft>
              <a:buNone/>
            </a:pPr>
            <a:r>
              <a:rPr b="0" i="0" lang="en-US" sz="1800" u="sng" cap="none" strike="noStrike">
                <a:solidFill>
                  <a:srgbClr val="0070C0"/>
                </a:solidFill>
                <a:latin typeface="Calibri"/>
                <a:ea typeface="Calibri"/>
                <a:cs typeface="Calibri"/>
                <a:sym typeface="Calibri"/>
              </a:rPr>
              <a:t>https://www.linkedin.com/in/vrushali-hulikoppe-54a8021b1</a:t>
            </a:r>
            <a:endParaRPr b="0" i="0" sz="1800" u="sng" cap="none" strike="noStrike">
              <a:solidFill>
                <a:srgbClr val="0070C0"/>
              </a:solidFill>
              <a:latin typeface="Calibri"/>
              <a:ea typeface="Calibri"/>
              <a:cs typeface="Calibri"/>
              <a:sym typeface="Calibri"/>
            </a:endParaRPr>
          </a:p>
        </p:txBody>
      </p:sp>
      <p:sp>
        <p:nvSpPr>
          <p:cNvPr id="181" name="Google Shape;181;p25"/>
          <p:cNvSpPr txBox="1"/>
          <p:nvPr/>
        </p:nvSpPr>
        <p:spPr>
          <a:xfrm>
            <a:off x="162832" y="2457802"/>
            <a:ext cx="2395331" cy="1200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Mahak Mahnot</a:t>
            </a:r>
            <a:endParaRPr/>
          </a:p>
          <a:p>
            <a:pPr indent="0" lvl="0" marL="0" marR="0" rtl="0" algn="ctr">
              <a:spcBef>
                <a:spcPts val="0"/>
              </a:spcBef>
              <a:spcAft>
                <a:spcPts val="0"/>
              </a:spcAft>
              <a:buClr>
                <a:srgbClr val="0070C0"/>
              </a:buClr>
              <a:buSzPts val="1800"/>
              <a:buFont typeface="Calibri"/>
              <a:buNone/>
            </a:pPr>
            <a:r>
              <a:rPr b="0" i="0" lang="en-US" sz="1800" u="sng" cap="none" strike="noStrike">
                <a:solidFill>
                  <a:srgbClr val="0070C0"/>
                </a:solidFill>
                <a:latin typeface="Calibri"/>
                <a:ea typeface="Calibri"/>
                <a:cs typeface="Calibri"/>
                <a:sym typeface="Calibri"/>
              </a:rPr>
              <a:t>http://linkedin.com/in/mahak-mahnot-362b231ba</a:t>
            </a:r>
            <a:endParaRPr/>
          </a:p>
        </p:txBody>
      </p:sp>
      <p:sp>
        <p:nvSpPr>
          <p:cNvPr id="182" name="Google Shape;182;p25"/>
          <p:cNvSpPr txBox="1"/>
          <p:nvPr/>
        </p:nvSpPr>
        <p:spPr>
          <a:xfrm>
            <a:off x="2952749" y="2432538"/>
            <a:ext cx="2528605" cy="1200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Rama Krishna Rallabandi</a:t>
            </a:r>
            <a:endParaRPr/>
          </a:p>
          <a:p>
            <a:pPr indent="0" lvl="0" marL="0" marR="0" rtl="0" algn="ctr">
              <a:spcBef>
                <a:spcPts val="0"/>
              </a:spcBef>
              <a:spcAft>
                <a:spcPts val="0"/>
              </a:spcAft>
              <a:buClr>
                <a:srgbClr val="0070C0"/>
              </a:buClr>
              <a:buSzPts val="1800"/>
              <a:buFont typeface="Calibri"/>
              <a:buNone/>
            </a:pPr>
            <a:r>
              <a:rPr b="0" i="0" lang="en-US" sz="1800" u="sng" cap="none" strike="noStrike">
                <a:solidFill>
                  <a:srgbClr val="0070C0"/>
                </a:solidFill>
                <a:latin typeface="Calibri"/>
                <a:ea typeface="Calibri"/>
                <a:cs typeface="Calibri"/>
                <a:sym typeface="Calibri"/>
              </a:rPr>
              <a:t>https://www.linkedin.com/in/ramakrishna-r-a1897bb3/</a:t>
            </a:r>
            <a:endParaRPr b="0" i="0" sz="1800" u="sng" cap="none" strike="noStrike">
              <a:solidFill>
                <a:srgbClr val="0070C0"/>
              </a:solidFill>
              <a:latin typeface="Calibri"/>
              <a:ea typeface="Calibri"/>
              <a:cs typeface="Calibri"/>
              <a:sym typeface="Calibri"/>
            </a:endParaRPr>
          </a:p>
        </p:txBody>
      </p:sp>
      <p:sp>
        <p:nvSpPr>
          <p:cNvPr id="183" name="Google Shape;183;p25"/>
          <p:cNvSpPr txBox="1"/>
          <p:nvPr/>
        </p:nvSpPr>
        <p:spPr>
          <a:xfrm>
            <a:off x="148854" y="5463336"/>
            <a:ext cx="2395331" cy="1200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Teja Kumar Kotagiri</a:t>
            </a:r>
            <a:endParaRPr/>
          </a:p>
          <a:p>
            <a:pPr indent="0" lvl="0" marL="0" marR="0" rtl="0" algn="ctr">
              <a:spcBef>
                <a:spcPts val="0"/>
              </a:spcBef>
              <a:spcAft>
                <a:spcPts val="0"/>
              </a:spcAft>
              <a:buClr>
                <a:srgbClr val="0070C0"/>
              </a:buClr>
              <a:buSzPts val="1800"/>
              <a:buFont typeface="Calibri"/>
              <a:buNone/>
            </a:pPr>
            <a:r>
              <a:rPr b="0" i="0" lang="en-US" sz="1800" u="sng" cap="none" strike="noStrike">
                <a:solidFill>
                  <a:srgbClr val="0070C0"/>
                </a:solidFill>
                <a:latin typeface="Calibri"/>
                <a:ea typeface="Calibri"/>
                <a:cs typeface="Calibri"/>
                <a:sym typeface="Calibri"/>
              </a:rPr>
              <a:t>https://www.linkedin.com/in/teja-kumar-59b568199/</a:t>
            </a:r>
            <a:endParaRPr b="0" i="0" sz="1800" u="sng" cap="none" strike="noStrike">
              <a:solidFill>
                <a:srgbClr val="0070C0"/>
              </a:solidFill>
              <a:latin typeface="Calibri"/>
              <a:ea typeface="Calibri"/>
              <a:cs typeface="Calibri"/>
              <a:sym typeface="Calibri"/>
            </a:endParaRPr>
          </a:p>
        </p:txBody>
      </p:sp>
      <p:sp>
        <p:nvSpPr>
          <p:cNvPr id="184" name="Google Shape;184;p25"/>
          <p:cNvSpPr txBox="1"/>
          <p:nvPr/>
        </p:nvSpPr>
        <p:spPr>
          <a:xfrm>
            <a:off x="6171788" y="2440761"/>
            <a:ext cx="2395331" cy="14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600"/>
              <a:buFont typeface="Times New Roman"/>
              <a:buNone/>
            </a:pPr>
            <a:r>
              <a:rPr b="0" i="0" lang="en-US" sz="1800" u="none" cap="none" strike="noStrike">
                <a:solidFill>
                  <a:schemeClr val="dk1"/>
                </a:solidFill>
                <a:latin typeface="Calibri"/>
                <a:ea typeface="Calibri"/>
                <a:cs typeface="Calibri"/>
                <a:sym typeface="Calibri"/>
              </a:rPr>
              <a:t>Reeshabh Singh Thakur</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800" u="sng" cap="none" strike="noStrike">
                <a:solidFill>
                  <a:srgbClr val="0563C1"/>
                </a:solidFill>
                <a:latin typeface="Calibri"/>
                <a:ea typeface="Calibri"/>
                <a:cs typeface="Calibri"/>
                <a:sym typeface="Calibri"/>
                <a:hlinkClick r:id="rId3">
                  <a:extLst>
                    <a:ext uri="{A12FA001-AC4F-418D-AE19-62706E023703}">
                      <ahyp:hlinkClr val="tx"/>
                    </a:ext>
                  </a:extLst>
                </a:hlinkClick>
              </a:rPr>
              <a:t>https://www.linkedin.com/in/reeshbah-singh-thakur</a:t>
            </a:r>
            <a:r>
              <a:rPr b="0" i="0" lang="en-US" sz="1800" u="sng" cap="none" strike="noStrike">
                <a:solidFill>
                  <a:srgbClr val="0070C0"/>
                </a:solidFill>
                <a:latin typeface="Calibri"/>
                <a:ea typeface="Calibri"/>
                <a:cs typeface="Calibri"/>
                <a:sym typeface="Calibri"/>
                <a:hlinkClick r:id="rId4">
                  <a:extLst>
                    <a:ext uri="{A12FA001-AC4F-418D-AE19-62706E023703}">
                      <ahyp:hlinkClr val="tx"/>
                    </a:ext>
                  </a:extLst>
                </a:hlinkClick>
              </a:rPr>
              <a:t>/</a:t>
            </a:r>
            <a:endParaRPr b="0" i="0" sz="1800" u="none" cap="none" strike="noStrike">
              <a:solidFill>
                <a:srgbClr val="0070C0"/>
              </a:solidFill>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185" name="Google Shape;185;p25"/>
          <p:cNvPicPr preferRelativeResize="0"/>
          <p:nvPr/>
        </p:nvPicPr>
        <p:blipFill rotWithShape="1">
          <a:blip r:embed="rId5">
            <a:alphaModFix/>
          </a:blip>
          <a:srcRect b="0" l="0" r="0" t="0"/>
          <a:stretch/>
        </p:blipFill>
        <p:spPr>
          <a:xfrm>
            <a:off x="10001664" y="6397083"/>
            <a:ext cx="1666875" cy="457200"/>
          </a:xfrm>
          <a:prstGeom prst="rect">
            <a:avLst/>
          </a:prstGeom>
          <a:noFill/>
          <a:ln>
            <a:noFill/>
          </a:ln>
        </p:spPr>
      </p:pic>
      <p:pic>
        <p:nvPicPr>
          <p:cNvPr id="186" name="Google Shape;186;p25"/>
          <p:cNvPicPr preferRelativeResize="0"/>
          <p:nvPr/>
        </p:nvPicPr>
        <p:blipFill rotWithShape="1">
          <a:blip r:embed="rId6">
            <a:alphaModFix/>
          </a:blip>
          <a:srcRect b="0" l="0" r="0" t="0"/>
          <a:stretch/>
        </p:blipFill>
        <p:spPr>
          <a:xfrm>
            <a:off x="6584336" y="898234"/>
            <a:ext cx="1386845" cy="1534303"/>
          </a:xfrm>
          <a:prstGeom prst="rect">
            <a:avLst/>
          </a:prstGeom>
          <a:noFill/>
          <a:ln>
            <a:noFill/>
          </a:ln>
        </p:spPr>
      </p:pic>
      <p:pic>
        <p:nvPicPr>
          <p:cNvPr id="187" name="Google Shape;187;p25"/>
          <p:cNvPicPr preferRelativeResize="0"/>
          <p:nvPr/>
        </p:nvPicPr>
        <p:blipFill rotWithShape="1">
          <a:blip r:embed="rId7">
            <a:alphaModFix/>
          </a:blip>
          <a:srcRect b="0" l="0" r="0" t="0"/>
          <a:stretch/>
        </p:blipFill>
        <p:spPr>
          <a:xfrm>
            <a:off x="6584336" y="3871171"/>
            <a:ext cx="1248490" cy="1418609"/>
          </a:xfrm>
          <a:prstGeom prst="rect">
            <a:avLst/>
          </a:prstGeom>
          <a:noFill/>
          <a:ln>
            <a:noFill/>
          </a:ln>
        </p:spPr>
      </p:pic>
      <p:sp>
        <p:nvSpPr>
          <p:cNvPr id="188" name="Google Shape;188;p25"/>
          <p:cNvSpPr txBox="1"/>
          <p:nvPr/>
        </p:nvSpPr>
        <p:spPr>
          <a:xfrm>
            <a:off x="9462287" y="2457781"/>
            <a:ext cx="220625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Shubham Khandare</a:t>
            </a:r>
            <a:endParaRPr/>
          </a:p>
          <a:p>
            <a:pPr indent="0" lvl="0" marL="0" marR="0" rtl="0" algn="l">
              <a:spcBef>
                <a:spcPts val="0"/>
              </a:spcBef>
              <a:spcAft>
                <a:spcPts val="0"/>
              </a:spcAft>
              <a:buNone/>
            </a:pPr>
            <a:r>
              <a:rPr lang="en-US" sz="1800" u="sng">
                <a:solidFill>
                  <a:srgbClr val="0070C0"/>
                </a:solidFill>
                <a:latin typeface="Calibri"/>
                <a:ea typeface="Calibri"/>
                <a:cs typeface="Calibri"/>
                <a:sym typeface="Calibri"/>
              </a:rPr>
              <a:t>https://www.linkedin.com/in/shubham-khandare-088871208</a:t>
            </a:r>
            <a:endParaRPr/>
          </a:p>
        </p:txBody>
      </p:sp>
      <p:pic>
        <p:nvPicPr>
          <p:cNvPr id="189" name="Google Shape;189;p25"/>
          <p:cNvPicPr preferRelativeResize="0"/>
          <p:nvPr/>
        </p:nvPicPr>
        <p:blipFill rotWithShape="1">
          <a:blip r:embed="rId8">
            <a:alphaModFix/>
          </a:blip>
          <a:srcRect b="0" l="0" r="0" t="0"/>
          <a:stretch/>
        </p:blipFill>
        <p:spPr>
          <a:xfrm>
            <a:off x="722273" y="3894609"/>
            <a:ext cx="1248491" cy="1371732"/>
          </a:xfrm>
          <a:prstGeom prst="rect">
            <a:avLst/>
          </a:prstGeom>
          <a:noFill/>
          <a:ln>
            <a:noFill/>
          </a:ln>
        </p:spPr>
      </p:pic>
      <p:pic>
        <p:nvPicPr>
          <p:cNvPr id="190" name="Google Shape;190;p25"/>
          <p:cNvPicPr preferRelativeResize="0"/>
          <p:nvPr/>
        </p:nvPicPr>
        <p:blipFill rotWithShape="1">
          <a:blip r:embed="rId9">
            <a:alphaModFix/>
          </a:blip>
          <a:srcRect b="0" l="0" r="0" t="0"/>
          <a:stretch/>
        </p:blipFill>
        <p:spPr>
          <a:xfrm>
            <a:off x="9864247" y="898235"/>
            <a:ext cx="1248492" cy="1418609"/>
          </a:xfrm>
          <a:prstGeom prst="rect">
            <a:avLst/>
          </a:prstGeom>
          <a:noFill/>
          <a:ln>
            <a:noFill/>
          </a:ln>
        </p:spPr>
      </p:pic>
      <p:pic>
        <p:nvPicPr>
          <p:cNvPr id="191" name="Google Shape;191;p25"/>
          <p:cNvPicPr preferRelativeResize="0"/>
          <p:nvPr/>
        </p:nvPicPr>
        <p:blipFill rotWithShape="1">
          <a:blip r:embed="rId10">
            <a:alphaModFix/>
          </a:blip>
          <a:srcRect b="0" l="0" r="0" t="0"/>
          <a:stretch/>
        </p:blipFill>
        <p:spPr>
          <a:xfrm>
            <a:off x="722273" y="877213"/>
            <a:ext cx="1209675" cy="1493666"/>
          </a:xfrm>
          <a:prstGeom prst="rect">
            <a:avLst/>
          </a:prstGeom>
          <a:noFill/>
          <a:ln>
            <a:noFill/>
          </a:ln>
        </p:spPr>
      </p:pic>
      <p:pic>
        <p:nvPicPr>
          <p:cNvPr id="192" name="Google Shape;192;p25"/>
          <p:cNvPicPr preferRelativeResize="0"/>
          <p:nvPr/>
        </p:nvPicPr>
        <p:blipFill rotWithShape="1">
          <a:blip r:embed="rId11">
            <a:alphaModFix/>
          </a:blip>
          <a:srcRect b="0" l="0" r="0" t="0"/>
          <a:stretch/>
        </p:blipFill>
        <p:spPr>
          <a:xfrm>
            <a:off x="3653304" y="3807953"/>
            <a:ext cx="1248491" cy="1387003"/>
          </a:xfrm>
          <a:prstGeom prst="rect">
            <a:avLst/>
          </a:prstGeom>
          <a:noFill/>
          <a:ln>
            <a:noFill/>
          </a:ln>
        </p:spPr>
      </p:pic>
      <p:pic>
        <p:nvPicPr>
          <p:cNvPr id="193" name="Google Shape;193;p25"/>
          <p:cNvPicPr preferRelativeResize="0"/>
          <p:nvPr/>
        </p:nvPicPr>
        <p:blipFill rotWithShape="1">
          <a:blip r:embed="rId12">
            <a:alphaModFix/>
          </a:blip>
          <a:srcRect b="0" l="0" r="0" t="0"/>
          <a:stretch/>
        </p:blipFill>
        <p:spPr>
          <a:xfrm>
            <a:off x="3653304" y="877213"/>
            <a:ext cx="1248491" cy="15553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idx="4294967295" type="title"/>
          </p:nvPr>
        </p:nvSpPr>
        <p:spPr>
          <a:xfrm>
            <a:off x="0" y="3717"/>
            <a:ext cx="12192000" cy="646290"/>
          </a:xfrm>
          <a:prstGeom prst="rect">
            <a:avLst/>
          </a:prstGeom>
          <a:solidFill>
            <a:srgbClr val="2F5496"/>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lt1"/>
              </a:buClr>
              <a:buSzPts val="4000"/>
              <a:buFont typeface="Calibri"/>
              <a:buNone/>
            </a:pPr>
            <a:r>
              <a:rPr b="1" lang="en-US" sz="4000">
                <a:solidFill>
                  <a:schemeClr val="lt1"/>
                </a:solidFill>
                <a:latin typeface="Calibri"/>
                <a:ea typeface="Calibri"/>
                <a:cs typeface="Calibri"/>
                <a:sym typeface="Calibri"/>
              </a:rPr>
              <a:t>Contents</a:t>
            </a:r>
            <a:endParaRPr b="1" sz="4400">
              <a:solidFill>
                <a:schemeClr val="lt1"/>
              </a:solidFill>
              <a:latin typeface="Calibri"/>
              <a:ea typeface="Calibri"/>
              <a:cs typeface="Calibri"/>
              <a:sym typeface="Calibri"/>
            </a:endParaRPr>
          </a:p>
        </p:txBody>
      </p:sp>
      <p:sp>
        <p:nvSpPr>
          <p:cNvPr id="199" name="Google Shape;199;p26"/>
          <p:cNvSpPr txBox="1"/>
          <p:nvPr/>
        </p:nvSpPr>
        <p:spPr>
          <a:xfrm>
            <a:off x="7726979" y="1486299"/>
            <a:ext cx="3186185" cy="70784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Objectives and Constraints</a:t>
            </a:r>
            <a:endParaRPr b="1"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000"/>
              <a:buFont typeface="Calibri"/>
              <a:buNone/>
            </a:pPr>
            <a:r>
              <a:t/>
            </a:r>
            <a:endParaRPr b="1" sz="2000">
              <a:solidFill>
                <a:schemeClr val="dk1"/>
              </a:solidFill>
              <a:latin typeface="Calibri"/>
              <a:ea typeface="Calibri"/>
              <a:cs typeface="Calibri"/>
              <a:sym typeface="Calibri"/>
            </a:endParaRPr>
          </a:p>
        </p:txBody>
      </p:sp>
      <p:sp>
        <p:nvSpPr>
          <p:cNvPr id="200" name="Google Shape;200;p26"/>
          <p:cNvSpPr txBox="1"/>
          <p:nvPr/>
        </p:nvSpPr>
        <p:spPr>
          <a:xfrm>
            <a:off x="7726980" y="2361538"/>
            <a:ext cx="2125012" cy="400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 Technical Stack</a:t>
            </a:r>
            <a:endParaRPr b="1" sz="2000">
              <a:solidFill>
                <a:schemeClr val="dk1"/>
              </a:solidFill>
              <a:latin typeface="Calibri"/>
              <a:ea typeface="Calibri"/>
              <a:cs typeface="Calibri"/>
              <a:sym typeface="Calibri"/>
            </a:endParaRPr>
          </a:p>
        </p:txBody>
      </p:sp>
      <p:sp>
        <p:nvSpPr>
          <p:cNvPr id="201" name="Google Shape;201;p26"/>
          <p:cNvSpPr txBox="1"/>
          <p:nvPr/>
        </p:nvSpPr>
        <p:spPr>
          <a:xfrm>
            <a:off x="7799329" y="3259646"/>
            <a:ext cx="4153259" cy="400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Success Criteria</a:t>
            </a:r>
            <a:endParaRPr b="1" sz="2000">
              <a:solidFill>
                <a:schemeClr val="dk1"/>
              </a:solidFill>
              <a:latin typeface="Calibri"/>
              <a:ea typeface="Calibri"/>
              <a:cs typeface="Calibri"/>
              <a:sym typeface="Calibri"/>
            </a:endParaRPr>
          </a:p>
        </p:txBody>
      </p:sp>
      <p:sp>
        <p:nvSpPr>
          <p:cNvPr id="202" name="Google Shape;202;p26"/>
          <p:cNvSpPr txBox="1"/>
          <p:nvPr/>
        </p:nvSpPr>
        <p:spPr>
          <a:xfrm>
            <a:off x="522994" y="2382851"/>
            <a:ext cx="6121152" cy="400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 CRISP-ML(Q) Methodology</a:t>
            </a:r>
            <a:endParaRPr b="1" sz="2000">
              <a:solidFill>
                <a:schemeClr val="dk1"/>
              </a:solidFill>
              <a:latin typeface="Calibri"/>
              <a:ea typeface="Calibri"/>
              <a:cs typeface="Calibri"/>
              <a:sym typeface="Calibri"/>
            </a:endParaRPr>
          </a:p>
        </p:txBody>
      </p:sp>
      <p:sp>
        <p:nvSpPr>
          <p:cNvPr id="203" name="Google Shape;203;p26"/>
          <p:cNvSpPr txBox="1"/>
          <p:nvPr/>
        </p:nvSpPr>
        <p:spPr>
          <a:xfrm>
            <a:off x="1038712" y="3244437"/>
            <a:ext cx="2692147" cy="70784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    Project Architecture</a:t>
            </a:r>
            <a:endParaRPr b="1"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000"/>
              <a:buFont typeface="Calibri"/>
              <a:buNone/>
            </a:pPr>
            <a:r>
              <a:t/>
            </a:r>
            <a:endParaRPr b="1" sz="2000">
              <a:solidFill>
                <a:schemeClr val="dk1"/>
              </a:solidFill>
              <a:latin typeface="Calibri"/>
              <a:ea typeface="Calibri"/>
              <a:cs typeface="Calibri"/>
              <a:sym typeface="Calibri"/>
            </a:endParaRPr>
          </a:p>
        </p:txBody>
      </p:sp>
      <p:sp>
        <p:nvSpPr>
          <p:cNvPr id="204" name="Google Shape;204;p26"/>
          <p:cNvSpPr txBox="1"/>
          <p:nvPr/>
        </p:nvSpPr>
        <p:spPr>
          <a:xfrm>
            <a:off x="522994" y="1486299"/>
            <a:ext cx="2928645" cy="400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Project overview &amp; Scope</a:t>
            </a:r>
            <a:endParaRPr b="1" sz="2000">
              <a:solidFill>
                <a:schemeClr val="dk1"/>
              </a:solidFill>
              <a:latin typeface="Calibri"/>
              <a:ea typeface="Calibri"/>
              <a:cs typeface="Calibri"/>
              <a:sym typeface="Calibri"/>
            </a:endParaRPr>
          </a:p>
        </p:txBody>
      </p:sp>
      <p:sp>
        <p:nvSpPr>
          <p:cNvPr id="205" name="Google Shape;205;p26"/>
          <p:cNvSpPr/>
          <p:nvPr/>
        </p:nvSpPr>
        <p:spPr>
          <a:xfrm>
            <a:off x="3730859" y="4141378"/>
            <a:ext cx="583011" cy="493366"/>
          </a:xfrm>
          <a:prstGeom prst="rect">
            <a:avLst/>
          </a:pr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07</a:t>
            </a:r>
            <a:endParaRPr b="1" sz="2000">
              <a:solidFill>
                <a:schemeClr val="dk1"/>
              </a:solidFill>
              <a:latin typeface="Calibri"/>
              <a:ea typeface="Calibri"/>
              <a:cs typeface="Calibri"/>
              <a:sym typeface="Calibri"/>
            </a:endParaRPr>
          </a:p>
        </p:txBody>
      </p:sp>
      <p:sp>
        <p:nvSpPr>
          <p:cNvPr id="206" name="Google Shape;206;p26"/>
          <p:cNvSpPr/>
          <p:nvPr/>
        </p:nvSpPr>
        <p:spPr>
          <a:xfrm>
            <a:off x="7014839" y="4090544"/>
            <a:ext cx="541538" cy="544199"/>
          </a:xfrm>
          <a:prstGeom prst="rect">
            <a:avLst/>
          </a:pr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08</a:t>
            </a:r>
            <a:endParaRPr b="1" sz="2000">
              <a:solidFill>
                <a:schemeClr val="dk1"/>
              </a:solidFill>
              <a:latin typeface="Calibri"/>
              <a:ea typeface="Calibri"/>
              <a:cs typeface="Calibri"/>
              <a:sym typeface="Calibri"/>
            </a:endParaRPr>
          </a:p>
        </p:txBody>
      </p:sp>
      <p:sp>
        <p:nvSpPr>
          <p:cNvPr id="207" name="Google Shape;207;p26"/>
          <p:cNvSpPr/>
          <p:nvPr/>
        </p:nvSpPr>
        <p:spPr>
          <a:xfrm>
            <a:off x="3751594" y="5135228"/>
            <a:ext cx="562275" cy="493366"/>
          </a:xfrm>
          <a:prstGeom prst="rect">
            <a:avLst/>
          </a:pr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09</a:t>
            </a:r>
            <a:endParaRPr b="1" sz="2000">
              <a:solidFill>
                <a:schemeClr val="dk1"/>
              </a:solidFill>
              <a:latin typeface="Calibri"/>
              <a:ea typeface="Calibri"/>
              <a:cs typeface="Calibri"/>
              <a:sym typeface="Calibri"/>
            </a:endParaRPr>
          </a:p>
        </p:txBody>
      </p:sp>
      <p:sp>
        <p:nvSpPr>
          <p:cNvPr id="208" name="Google Shape;208;p26"/>
          <p:cNvSpPr/>
          <p:nvPr/>
        </p:nvSpPr>
        <p:spPr>
          <a:xfrm>
            <a:off x="7077009" y="5135228"/>
            <a:ext cx="541538" cy="493366"/>
          </a:xfrm>
          <a:prstGeom prst="rect">
            <a:avLst/>
          </a:pr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10</a:t>
            </a:r>
            <a:endParaRPr b="1" sz="2000">
              <a:solidFill>
                <a:schemeClr val="dk1"/>
              </a:solidFill>
              <a:latin typeface="Calibri"/>
              <a:ea typeface="Calibri"/>
              <a:cs typeface="Calibri"/>
              <a:sym typeface="Calibri"/>
            </a:endParaRPr>
          </a:p>
        </p:txBody>
      </p:sp>
      <p:sp>
        <p:nvSpPr>
          <p:cNvPr id="209" name="Google Shape;209;p26"/>
          <p:cNvSpPr txBox="1"/>
          <p:nvPr/>
        </p:nvSpPr>
        <p:spPr>
          <a:xfrm>
            <a:off x="159026" y="4156806"/>
            <a:ext cx="3791542" cy="400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Data Collection and description</a:t>
            </a:r>
            <a:endParaRPr/>
          </a:p>
        </p:txBody>
      </p:sp>
      <p:sp>
        <p:nvSpPr>
          <p:cNvPr id="210" name="Google Shape;210;p26"/>
          <p:cNvSpPr txBox="1"/>
          <p:nvPr/>
        </p:nvSpPr>
        <p:spPr>
          <a:xfrm>
            <a:off x="7799329" y="5197265"/>
            <a:ext cx="2512380" cy="400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Deployment</a:t>
            </a:r>
            <a:endParaRPr b="1" sz="2000">
              <a:solidFill>
                <a:schemeClr val="dk1"/>
              </a:solidFill>
              <a:latin typeface="Calibri"/>
              <a:ea typeface="Calibri"/>
              <a:cs typeface="Calibri"/>
              <a:sym typeface="Calibri"/>
            </a:endParaRPr>
          </a:p>
        </p:txBody>
      </p:sp>
      <p:sp>
        <p:nvSpPr>
          <p:cNvPr id="211" name="Google Shape;211;p26"/>
          <p:cNvSpPr txBox="1"/>
          <p:nvPr/>
        </p:nvSpPr>
        <p:spPr>
          <a:xfrm>
            <a:off x="583719" y="5181876"/>
            <a:ext cx="3366849" cy="400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Model Selection &amp; Building</a:t>
            </a:r>
            <a:endParaRPr b="1" sz="2000">
              <a:solidFill>
                <a:schemeClr val="dk1"/>
              </a:solidFill>
              <a:latin typeface="Calibri"/>
              <a:ea typeface="Calibri"/>
              <a:cs typeface="Calibri"/>
              <a:sym typeface="Calibri"/>
            </a:endParaRPr>
          </a:p>
        </p:txBody>
      </p:sp>
      <p:pic>
        <p:nvPicPr>
          <p:cNvPr id="212" name="Google Shape;212;p26"/>
          <p:cNvPicPr preferRelativeResize="0"/>
          <p:nvPr/>
        </p:nvPicPr>
        <p:blipFill rotWithShape="1">
          <a:blip r:embed="rId3">
            <a:alphaModFix/>
          </a:blip>
          <a:srcRect b="0" l="0" r="0" t="0"/>
          <a:stretch/>
        </p:blipFill>
        <p:spPr>
          <a:xfrm>
            <a:off x="3548854" y="698743"/>
            <a:ext cx="4153260" cy="3447608"/>
          </a:xfrm>
          <a:prstGeom prst="rect">
            <a:avLst/>
          </a:prstGeom>
          <a:noFill/>
          <a:ln>
            <a:noFill/>
          </a:ln>
        </p:spPr>
      </p:pic>
      <p:sp>
        <p:nvSpPr>
          <p:cNvPr id="213" name="Google Shape;213;p26"/>
          <p:cNvSpPr txBox="1"/>
          <p:nvPr/>
        </p:nvSpPr>
        <p:spPr>
          <a:xfrm>
            <a:off x="7799329" y="4203415"/>
            <a:ext cx="2512380" cy="400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Data Understanding</a:t>
            </a:r>
            <a:endParaRPr/>
          </a:p>
        </p:txBody>
      </p:sp>
      <p:pic>
        <p:nvPicPr>
          <p:cNvPr id="214" name="Google Shape;214;p26"/>
          <p:cNvPicPr preferRelativeResize="0"/>
          <p:nvPr/>
        </p:nvPicPr>
        <p:blipFill rotWithShape="1">
          <a:blip r:embed="rId4">
            <a:alphaModFix/>
          </a:blip>
          <a:srcRect b="0" l="0" r="0" t="0"/>
          <a:stretch/>
        </p:blipFill>
        <p:spPr>
          <a:xfrm>
            <a:off x="10079726" y="6400800"/>
            <a:ext cx="1666875" cy="45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p:nvPr/>
        </p:nvSpPr>
        <p:spPr>
          <a:xfrm>
            <a:off x="90311" y="852676"/>
            <a:ext cx="12101689" cy="2246769"/>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 project focuses on monitoring the power consumption in beverage industry through IoT sensor</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It has been observed that most of the power consumption depends upon the electrical motors installed in the various units of the beverage plant so this project will work with the data associated with it.</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After Monitoring by analysing the pattern from the data, the project will then give insights about the efficiency in the power consumption by the whole beverage plant</a:t>
            </a:r>
            <a:endParaRPr/>
          </a:p>
        </p:txBody>
      </p:sp>
      <p:sp>
        <p:nvSpPr>
          <p:cNvPr id="220" name="Google Shape;220;p27"/>
          <p:cNvSpPr/>
          <p:nvPr/>
        </p:nvSpPr>
        <p:spPr>
          <a:xfrm>
            <a:off x="0" y="1"/>
            <a:ext cx="12192000" cy="587022"/>
          </a:xfrm>
          <a:prstGeom prst="flowChartProcess">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4000">
                <a:solidFill>
                  <a:schemeClr val="lt1"/>
                </a:solidFill>
                <a:latin typeface="Calibri"/>
                <a:ea typeface="Calibri"/>
                <a:cs typeface="Calibri"/>
                <a:sym typeface="Calibri"/>
              </a:rPr>
              <a:t>Project Overview</a:t>
            </a:r>
            <a:endParaRPr sz="4000">
              <a:solidFill>
                <a:schemeClr val="lt1"/>
              </a:solidFill>
              <a:latin typeface="Calibri"/>
              <a:ea typeface="Calibri"/>
              <a:cs typeface="Calibri"/>
              <a:sym typeface="Calibri"/>
            </a:endParaRPr>
          </a:p>
        </p:txBody>
      </p:sp>
      <p:sp>
        <p:nvSpPr>
          <p:cNvPr id="221" name="Google Shape;221;p27"/>
          <p:cNvSpPr/>
          <p:nvPr/>
        </p:nvSpPr>
        <p:spPr>
          <a:xfrm>
            <a:off x="0" y="3451783"/>
            <a:ext cx="12192000" cy="589640"/>
          </a:xfrm>
          <a:prstGeom prst="flowChartProcess">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4000">
                <a:solidFill>
                  <a:schemeClr val="lt1"/>
                </a:solidFill>
                <a:latin typeface="Calibri"/>
                <a:ea typeface="Calibri"/>
                <a:cs typeface="Calibri"/>
                <a:sym typeface="Calibri"/>
              </a:rPr>
              <a:t>Scope</a:t>
            </a:r>
            <a:endParaRPr sz="4000">
              <a:solidFill>
                <a:schemeClr val="lt1"/>
              </a:solidFill>
              <a:latin typeface="Calibri"/>
              <a:ea typeface="Calibri"/>
              <a:cs typeface="Calibri"/>
              <a:sym typeface="Calibri"/>
            </a:endParaRPr>
          </a:p>
        </p:txBody>
      </p:sp>
      <p:sp>
        <p:nvSpPr>
          <p:cNvPr id="222" name="Google Shape;222;p27"/>
          <p:cNvSpPr/>
          <p:nvPr/>
        </p:nvSpPr>
        <p:spPr>
          <a:xfrm>
            <a:off x="0" y="4199897"/>
            <a:ext cx="12101689" cy="2554545"/>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 IoT enabled monitoring of power consumption helps in giving various insights which can help in deciding the units that can be run simultaneously or that can be shut off to maintain an optimal power consumption and hence can play a vital role in reduction of electricity bill.</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rgbClr val="0C0C0C"/>
              </a:buClr>
              <a:buSzPts val="2000"/>
              <a:buFont typeface="Arial"/>
              <a:buChar char="•"/>
            </a:pPr>
            <a:r>
              <a:rPr lang="en-US" sz="2000">
                <a:solidFill>
                  <a:srgbClr val="0C0C0C"/>
                </a:solidFill>
                <a:latin typeface="Calibri"/>
                <a:ea typeface="Calibri"/>
                <a:cs typeface="Calibri"/>
                <a:sym typeface="Calibri"/>
              </a:rPr>
              <a:t>Each motor’s and total plant power consumption have some relation, that in turn indicates rate of power losses happening in different sections of plant. Such information will helps </a:t>
            </a:r>
            <a:r>
              <a:rPr lang="en-US" sz="2000">
                <a:solidFill>
                  <a:schemeClr val="dk1"/>
                </a:solidFill>
                <a:latin typeface="Calibri"/>
                <a:ea typeface="Calibri"/>
                <a:cs typeface="Calibri"/>
                <a:sym typeface="Calibri"/>
              </a:rPr>
              <a:t>to satisfy predictive maintenance, replacement of inefficient devices and cables, and going for proper load management.</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pic>
        <p:nvPicPr>
          <p:cNvPr id="223" name="Google Shape;223;p27"/>
          <p:cNvPicPr preferRelativeResize="0"/>
          <p:nvPr/>
        </p:nvPicPr>
        <p:blipFill rotWithShape="1">
          <a:blip r:embed="rId3">
            <a:alphaModFix/>
          </a:blip>
          <a:srcRect b="0" l="0" r="0" t="0"/>
          <a:stretch/>
        </p:blipFill>
        <p:spPr>
          <a:xfrm>
            <a:off x="10048046" y="6400799"/>
            <a:ext cx="1666875" cy="45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p:nvPr/>
        </p:nvSpPr>
        <p:spPr>
          <a:xfrm>
            <a:off x="-27365" y="1"/>
            <a:ext cx="12192000" cy="583096"/>
          </a:xfrm>
          <a:prstGeom prst="flowChartProcess">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0">
              <a:solidFill>
                <a:schemeClr val="lt1"/>
              </a:solidFill>
              <a:latin typeface="Calibri"/>
              <a:ea typeface="Calibri"/>
              <a:cs typeface="Calibri"/>
              <a:sym typeface="Calibri"/>
            </a:endParaRPr>
          </a:p>
        </p:txBody>
      </p:sp>
      <p:sp>
        <p:nvSpPr>
          <p:cNvPr id="229" name="Google Shape;229;p28"/>
          <p:cNvSpPr/>
          <p:nvPr/>
        </p:nvSpPr>
        <p:spPr>
          <a:xfrm>
            <a:off x="0" y="3217389"/>
            <a:ext cx="5939001" cy="3640609"/>
          </a:xfrm>
          <a:prstGeom prst="flowChartProcess">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158750" lvl="0" marL="285750" marR="0" rtl="0" algn="l">
              <a:spcBef>
                <a:spcPts val="0"/>
              </a:spcBef>
              <a:spcAft>
                <a:spcPts val="0"/>
              </a:spcAft>
              <a:buClr>
                <a:schemeClr val="dk1"/>
              </a:buClr>
              <a:buSzPts val="2000"/>
              <a:buFont typeface="Arial"/>
              <a:buNone/>
            </a:pPr>
            <a:r>
              <a:t/>
            </a:r>
            <a:endParaRPr b="1"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Calibri"/>
                <a:ea typeface="Calibri"/>
                <a:cs typeface="Calibri"/>
                <a:sym typeface="Calibri"/>
              </a:rPr>
              <a:t>Monitoring of electrical power consumption through IoT Sensor</a:t>
            </a:r>
            <a:endParaRPr/>
          </a:p>
          <a:p>
            <a:pPr indent="-158750" lvl="0" marL="285750" marR="0" rtl="0" algn="l">
              <a:spcBef>
                <a:spcPts val="0"/>
              </a:spcBef>
              <a:spcAft>
                <a:spcPts val="0"/>
              </a:spcAft>
              <a:buClr>
                <a:schemeClr val="dk1"/>
              </a:buClr>
              <a:buSzPts val="2000"/>
              <a:buFont typeface="Arial"/>
              <a:buNone/>
            </a:pPr>
            <a:r>
              <a:t/>
            </a:r>
            <a:endParaRPr b="1"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Calibri"/>
                <a:ea typeface="Calibri"/>
                <a:cs typeface="Calibri"/>
                <a:sym typeface="Calibri"/>
              </a:rPr>
              <a:t>Maximize energy efficiency </a:t>
            </a:r>
            <a:endParaRPr/>
          </a:p>
          <a:p>
            <a:pPr indent="-158750" lvl="0" marL="285750" marR="0" rtl="0" algn="l">
              <a:spcBef>
                <a:spcPts val="0"/>
              </a:spcBef>
              <a:spcAft>
                <a:spcPts val="0"/>
              </a:spcAft>
              <a:buClr>
                <a:schemeClr val="dk1"/>
              </a:buClr>
              <a:buSzPts val="2000"/>
              <a:buFont typeface="Arial"/>
              <a:buNone/>
            </a:pPr>
            <a:r>
              <a:t/>
            </a:r>
            <a:endParaRPr b="1"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Calibri"/>
                <a:ea typeface="Calibri"/>
                <a:cs typeface="Calibri"/>
                <a:sym typeface="Calibri"/>
              </a:rPr>
              <a:t>Minimize the power losses and overloading</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sp>
        <p:nvSpPr>
          <p:cNvPr id="230" name="Google Shape;230;p28"/>
          <p:cNvSpPr/>
          <p:nvPr/>
        </p:nvSpPr>
        <p:spPr>
          <a:xfrm>
            <a:off x="6024526" y="3217389"/>
            <a:ext cx="6167474" cy="3640611"/>
          </a:xfrm>
          <a:prstGeom prst="flowChartProcess">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Calibri"/>
                <a:ea typeface="Calibri"/>
                <a:cs typeface="Calibri"/>
                <a:sym typeface="Calibri"/>
              </a:rPr>
              <a:t>Electrical energy consumption by individual motors from the different units of the beverage plant</a:t>
            </a:r>
            <a:endParaRPr/>
          </a:p>
          <a:p>
            <a:pPr indent="-158750" lvl="0" marL="285750" marR="0" rtl="0" algn="l">
              <a:spcBef>
                <a:spcPts val="0"/>
              </a:spcBef>
              <a:spcAft>
                <a:spcPts val="0"/>
              </a:spcAft>
              <a:buClr>
                <a:schemeClr val="dk1"/>
              </a:buClr>
              <a:buSzPts val="2000"/>
              <a:buFont typeface="Arial"/>
              <a:buNone/>
            </a:pPr>
            <a:r>
              <a:t/>
            </a:r>
            <a:endParaRPr b="1"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Calibri"/>
                <a:ea typeface="Calibri"/>
                <a:cs typeface="Calibri"/>
                <a:sym typeface="Calibri"/>
              </a:rPr>
              <a:t>Security of the data </a:t>
            </a:r>
            <a:endParaRPr/>
          </a:p>
          <a:p>
            <a:pPr indent="-158750" lvl="0" marL="285750" marR="0" rtl="0" algn="l">
              <a:spcBef>
                <a:spcPts val="0"/>
              </a:spcBef>
              <a:spcAft>
                <a:spcPts val="0"/>
              </a:spcAft>
              <a:buClr>
                <a:schemeClr val="dk1"/>
              </a:buClr>
              <a:buSzPts val="2000"/>
              <a:buFont typeface="Arial"/>
              <a:buNone/>
            </a:pPr>
            <a:r>
              <a:t/>
            </a:r>
            <a:endParaRPr b="1"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Calibri"/>
                <a:ea typeface="Calibri"/>
                <a:cs typeface="Calibri"/>
                <a:sym typeface="Calibri"/>
              </a:rPr>
              <a:t>Working of sensor</a:t>
            </a:r>
            <a:endParaRPr/>
          </a:p>
        </p:txBody>
      </p:sp>
      <p:pic>
        <p:nvPicPr>
          <p:cNvPr id="231" name="Google Shape;231;p28"/>
          <p:cNvPicPr preferRelativeResize="0"/>
          <p:nvPr/>
        </p:nvPicPr>
        <p:blipFill rotWithShape="1">
          <a:blip r:embed="rId3">
            <a:alphaModFix/>
          </a:blip>
          <a:srcRect b="0" l="0" r="0" t="0"/>
          <a:stretch/>
        </p:blipFill>
        <p:spPr>
          <a:xfrm>
            <a:off x="1780786" y="1924738"/>
            <a:ext cx="1723535" cy="1292651"/>
          </a:xfrm>
          <a:prstGeom prst="rect">
            <a:avLst/>
          </a:prstGeom>
          <a:noFill/>
          <a:ln>
            <a:noFill/>
          </a:ln>
        </p:spPr>
      </p:pic>
      <p:pic>
        <p:nvPicPr>
          <p:cNvPr id="232" name="Google Shape;232;p28"/>
          <p:cNvPicPr preferRelativeResize="0"/>
          <p:nvPr/>
        </p:nvPicPr>
        <p:blipFill rotWithShape="1">
          <a:blip r:embed="rId4">
            <a:alphaModFix/>
          </a:blip>
          <a:srcRect b="0" l="0" r="0" t="0"/>
          <a:stretch/>
        </p:blipFill>
        <p:spPr>
          <a:xfrm>
            <a:off x="8713869" y="1852815"/>
            <a:ext cx="1730396" cy="1261026"/>
          </a:xfrm>
          <a:prstGeom prst="rect">
            <a:avLst/>
          </a:prstGeom>
          <a:noFill/>
          <a:ln>
            <a:noFill/>
          </a:ln>
        </p:spPr>
      </p:pic>
      <p:sp>
        <p:nvSpPr>
          <p:cNvPr id="233" name="Google Shape;233;p28"/>
          <p:cNvSpPr txBox="1"/>
          <p:nvPr/>
        </p:nvSpPr>
        <p:spPr>
          <a:xfrm>
            <a:off x="232483" y="2986682"/>
            <a:ext cx="5446766" cy="997196"/>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1"/>
              </a:buClr>
              <a:buSzPts val="2400"/>
              <a:buFont typeface="Calibri"/>
              <a:buNone/>
            </a:pPr>
            <a:r>
              <a:t/>
            </a:r>
            <a:endParaRPr b="1" sz="2400">
              <a:solidFill>
                <a:schemeClr val="accen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400"/>
              <a:buFont typeface="Calibri"/>
              <a:buNone/>
            </a:pPr>
            <a:r>
              <a:t/>
            </a:r>
            <a:endParaRPr b="1" sz="2400">
              <a:solidFill>
                <a:schemeClr val="accent1"/>
              </a:solidFill>
              <a:latin typeface="Calibri"/>
              <a:ea typeface="Calibri"/>
              <a:cs typeface="Calibri"/>
              <a:sym typeface="Calibri"/>
            </a:endParaRPr>
          </a:p>
          <a:p>
            <a:pPr indent="0" lvl="0" marL="0" marR="0" rtl="0" algn="l">
              <a:lnSpc>
                <a:spcPct val="90000"/>
              </a:lnSpc>
              <a:spcBef>
                <a:spcPts val="0"/>
              </a:spcBef>
              <a:spcAft>
                <a:spcPts val="0"/>
              </a:spcAft>
              <a:buClr>
                <a:schemeClr val="accent1"/>
              </a:buClr>
              <a:buSzPts val="2400"/>
              <a:buFont typeface="Calibri"/>
              <a:buNone/>
            </a:pPr>
            <a:r>
              <a:rPr b="1" lang="en-US" sz="2400">
                <a:solidFill>
                  <a:schemeClr val="accent1"/>
                </a:solidFill>
                <a:latin typeface="Calibri"/>
                <a:ea typeface="Calibri"/>
                <a:cs typeface="Calibri"/>
                <a:sym typeface="Calibri"/>
              </a:rPr>
              <a:t>Objectives:</a:t>
            </a:r>
            <a:endParaRPr sz="1800">
              <a:solidFill>
                <a:schemeClr val="dk1"/>
              </a:solidFill>
              <a:latin typeface="Calibri"/>
              <a:ea typeface="Calibri"/>
              <a:cs typeface="Calibri"/>
              <a:sym typeface="Calibri"/>
            </a:endParaRPr>
          </a:p>
        </p:txBody>
      </p:sp>
      <p:sp>
        <p:nvSpPr>
          <p:cNvPr id="234" name="Google Shape;234;p28"/>
          <p:cNvSpPr txBox="1"/>
          <p:nvPr/>
        </p:nvSpPr>
        <p:spPr>
          <a:xfrm>
            <a:off x="6299355" y="2251496"/>
            <a:ext cx="5446766" cy="1661993"/>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1"/>
              </a:buClr>
              <a:buSzPts val="2400"/>
              <a:buFont typeface="Calibri"/>
              <a:buNone/>
            </a:pPr>
            <a:r>
              <a:t/>
            </a:r>
            <a:endParaRPr b="1" sz="2400">
              <a:solidFill>
                <a:schemeClr val="accen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400"/>
              <a:buFont typeface="Calibri"/>
              <a:buNone/>
            </a:pPr>
            <a:r>
              <a:t/>
            </a:r>
            <a:endParaRPr b="1" sz="2400">
              <a:solidFill>
                <a:schemeClr val="accen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400"/>
              <a:buFont typeface="Calibri"/>
              <a:buNone/>
            </a:pPr>
            <a:r>
              <a:t/>
            </a:r>
            <a:endParaRPr b="1" sz="2400">
              <a:solidFill>
                <a:schemeClr val="accen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400"/>
              <a:buFont typeface="Calibri"/>
              <a:buNone/>
            </a:pPr>
            <a:r>
              <a:t/>
            </a:r>
            <a:endParaRPr b="1" sz="2400">
              <a:solidFill>
                <a:schemeClr val="accent1"/>
              </a:solidFill>
              <a:latin typeface="Calibri"/>
              <a:ea typeface="Calibri"/>
              <a:cs typeface="Calibri"/>
              <a:sym typeface="Calibri"/>
            </a:endParaRPr>
          </a:p>
          <a:p>
            <a:pPr indent="0" lvl="0" marL="0" marR="0" rtl="0" algn="l">
              <a:lnSpc>
                <a:spcPct val="90000"/>
              </a:lnSpc>
              <a:spcBef>
                <a:spcPts val="0"/>
              </a:spcBef>
              <a:spcAft>
                <a:spcPts val="0"/>
              </a:spcAft>
              <a:buClr>
                <a:schemeClr val="accent1"/>
              </a:buClr>
              <a:buSzPts val="2400"/>
              <a:buFont typeface="Calibri"/>
              <a:buNone/>
            </a:pPr>
            <a:r>
              <a:rPr b="1" lang="en-US" sz="2400">
                <a:solidFill>
                  <a:schemeClr val="accent1"/>
                </a:solidFill>
                <a:latin typeface="Calibri"/>
                <a:ea typeface="Calibri"/>
                <a:cs typeface="Calibri"/>
                <a:sym typeface="Calibri"/>
              </a:rPr>
              <a:t>Constraints:</a:t>
            </a:r>
            <a:endParaRPr sz="1800">
              <a:solidFill>
                <a:schemeClr val="dk1"/>
              </a:solidFill>
              <a:latin typeface="Calibri"/>
              <a:ea typeface="Calibri"/>
              <a:cs typeface="Calibri"/>
              <a:sym typeface="Calibri"/>
            </a:endParaRPr>
          </a:p>
        </p:txBody>
      </p:sp>
      <p:sp>
        <p:nvSpPr>
          <p:cNvPr id="235" name="Google Shape;235;p28"/>
          <p:cNvSpPr/>
          <p:nvPr/>
        </p:nvSpPr>
        <p:spPr>
          <a:xfrm>
            <a:off x="5911637" y="3217389"/>
            <a:ext cx="127966" cy="3640609"/>
          </a:xfrm>
          <a:prstGeom prst="flowChartProcess">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36" name="Google Shape;236;p28"/>
          <p:cNvPicPr preferRelativeResize="0"/>
          <p:nvPr/>
        </p:nvPicPr>
        <p:blipFill rotWithShape="1">
          <a:blip r:embed="rId5">
            <a:alphaModFix/>
          </a:blip>
          <a:srcRect b="0" l="0" r="0" t="0"/>
          <a:stretch/>
        </p:blipFill>
        <p:spPr>
          <a:xfrm>
            <a:off x="10079246" y="6400799"/>
            <a:ext cx="1666875" cy="457200"/>
          </a:xfrm>
          <a:prstGeom prst="rect">
            <a:avLst/>
          </a:prstGeom>
          <a:noFill/>
          <a:ln>
            <a:noFill/>
          </a:ln>
        </p:spPr>
      </p:pic>
      <p:sp>
        <p:nvSpPr>
          <p:cNvPr id="237" name="Google Shape;237;p28"/>
          <p:cNvSpPr txBox="1"/>
          <p:nvPr/>
        </p:nvSpPr>
        <p:spPr>
          <a:xfrm>
            <a:off x="-27365" y="12370"/>
            <a:ext cx="12192000" cy="646290"/>
          </a:xfrm>
          <a:prstGeom prst="rect">
            <a:avLst/>
          </a:prstGeom>
          <a:solidFill>
            <a:srgbClr val="2F5496"/>
          </a:solid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chemeClr val="lt1"/>
              </a:buClr>
              <a:buSzPts val="4000"/>
              <a:buFont typeface="Calibri"/>
              <a:buNone/>
            </a:pPr>
            <a:r>
              <a:rPr b="1" lang="en-US" sz="4000">
                <a:solidFill>
                  <a:schemeClr val="lt1"/>
                </a:solidFill>
                <a:latin typeface="Calibri"/>
                <a:ea typeface="Calibri"/>
                <a:cs typeface="Calibri"/>
                <a:sym typeface="Calibri"/>
              </a:rPr>
              <a:t>Project Goal</a:t>
            </a:r>
            <a:endParaRPr/>
          </a:p>
        </p:txBody>
      </p:sp>
      <p:sp>
        <p:nvSpPr>
          <p:cNvPr id="238" name="Google Shape;238;p28"/>
          <p:cNvSpPr txBox="1"/>
          <p:nvPr/>
        </p:nvSpPr>
        <p:spPr>
          <a:xfrm>
            <a:off x="149087" y="840328"/>
            <a:ext cx="11838128"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strike="noStrike">
                <a:solidFill>
                  <a:srgbClr val="000000"/>
                </a:solidFill>
                <a:latin typeface="Calibri"/>
                <a:ea typeface="Calibri"/>
                <a:cs typeface="Calibri"/>
                <a:sym typeface="Calibri"/>
              </a:rPr>
              <a:t>To reduce power consumption in beverage industry by monitoring industry </a:t>
            </a:r>
            <a:r>
              <a:rPr lang="en-US" sz="2000">
                <a:solidFill>
                  <a:srgbClr val="000000"/>
                </a:solidFill>
                <a:latin typeface="Calibri"/>
                <a:ea typeface="Calibri"/>
                <a:cs typeface="Calibri"/>
                <a:sym typeface="Calibri"/>
              </a:rPr>
              <a:t>equipment's</a:t>
            </a:r>
            <a:r>
              <a:rPr b="0" i="0" lang="en-US" sz="2000" u="none" strike="noStrike">
                <a:solidFill>
                  <a:srgbClr val="000000"/>
                </a:solidFill>
                <a:latin typeface="Calibri"/>
                <a:ea typeface="Calibri"/>
                <a:cs typeface="Calibri"/>
                <a:sym typeface="Calibri"/>
              </a:rPr>
              <a:t> and component using IoT sensors, targeting the overloaded equipment's and reporting the maintenance requirement for the equipment which will lead to significant energy reductions.</a:t>
            </a:r>
            <a:endParaRPr sz="20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p:nvPr/>
        </p:nvSpPr>
        <p:spPr>
          <a:xfrm>
            <a:off x="0" y="2"/>
            <a:ext cx="12192000" cy="646328"/>
          </a:xfrm>
          <a:prstGeom prst="flowChartProcess">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4000">
                <a:solidFill>
                  <a:schemeClr val="lt1"/>
                </a:solidFill>
                <a:latin typeface="Calibri"/>
                <a:ea typeface="Calibri"/>
                <a:cs typeface="Calibri"/>
                <a:sym typeface="Calibri"/>
              </a:rPr>
              <a:t>CRISP-ML(Q) Methodology</a:t>
            </a:r>
            <a:endParaRPr sz="4000">
              <a:solidFill>
                <a:schemeClr val="lt1"/>
              </a:solidFill>
              <a:latin typeface="Calibri"/>
              <a:ea typeface="Calibri"/>
              <a:cs typeface="Calibri"/>
              <a:sym typeface="Calibri"/>
            </a:endParaRPr>
          </a:p>
        </p:txBody>
      </p:sp>
      <p:pic>
        <p:nvPicPr>
          <p:cNvPr id="244" name="Google Shape;244;p29"/>
          <p:cNvPicPr preferRelativeResize="0"/>
          <p:nvPr/>
        </p:nvPicPr>
        <p:blipFill rotWithShape="1">
          <a:blip r:embed="rId3">
            <a:alphaModFix/>
          </a:blip>
          <a:srcRect b="0" l="0" r="0" t="0"/>
          <a:stretch/>
        </p:blipFill>
        <p:spPr>
          <a:xfrm>
            <a:off x="9994955" y="6400800"/>
            <a:ext cx="1666875" cy="457200"/>
          </a:xfrm>
          <a:prstGeom prst="rect">
            <a:avLst/>
          </a:prstGeom>
          <a:noFill/>
          <a:ln>
            <a:noFill/>
          </a:ln>
        </p:spPr>
      </p:pic>
      <p:pic>
        <p:nvPicPr>
          <p:cNvPr id="245" name="Google Shape;245;p29"/>
          <p:cNvPicPr preferRelativeResize="0"/>
          <p:nvPr/>
        </p:nvPicPr>
        <p:blipFill>
          <a:blip r:embed="rId4">
            <a:alphaModFix/>
          </a:blip>
          <a:stretch>
            <a:fillRect/>
          </a:stretch>
        </p:blipFill>
        <p:spPr>
          <a:xfrm>
            <a:off x="2889050" y="646325"/>
            <a:ext cx="6353125" cy="6211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nvSpPr>
        <p:spPr>
          <a:xfrm>
            <a:off x="-7493" y="0"/>
            <a:ext cx="12192000" cy="707846"/>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3200"/>
              <a:buFont typeface="Calibri"/>
              <a:buNone/>
            </a:pPr>
            <a:r>
              <a:rPr b="1" lang="en-US" sz="4000">
                <a:solidFill>
                  <a:schemeClr val="lt1"/>
                </a:solidFill>
                <a:latin typeface="Calibri"/>
                <a:ea typeface="Calibri"/>
                <a:cs typeface="Calibri"/>
                <a:sym typeface="Calibri"/>
              </a:rPr>
              <a:t>Technical Stacks</a:t>
            </a:r>
            <a:endParaRPr b="1" sz="3200" cap="none">
              <a:solidFill>
                <a:schemeClr val="lt1"/>
              </a:solidFill>
              <a:latin typeface="Calibri"/>
              <a:ea typeface="Calibri"/>
              <a:cs typeface="Calibri"/>
              <a:sym typeface="Calibri"/>
            </a:endParaRPr>
          </a:p>
        </p:txBody>
      </p:sp>
      <p:pic>
        <p:nvPicPr>
          <p:cNvPr id="251" name="Google Shape;251;p30"/>
          <p:cNvPicPr preferRelativeResize="0"/>
          <p:nvPr/>
        </p:nvPicPr>
        <p:blipFill rotWithShape="1">
          <a:blip r:embed="rId3">
            <a:alphaModFix/>
          </a:blip>
          <a:srcRect b="0" l="0" r="0" t="0"/>
          <a:stretch/>
        </p:blipFill>
        <p:spPr>
          <a:xfrm>
            <a:off x="10040554" y="6400800"/>
            <a:ext cx="1666875" cy="457200"/>
          </a:xfrm>
          <a:prstGeom prst="rect">
            <a:avLst/>
          </a:prstGeom>
          <a:noFill/>
          <a:ln>
            <a:noFill/>
          </a:ln>
        </p:spPr>
      </p:pic>
      <p:pic>
        <p:nvPicPr>
          <p:cNvPr id="252" name="Google Shape;252;p30"/>
          <p:cNvPicPr preferRelativeResize="0"/>
          <p:nvPr/>
        </p:nvPicPr>
        <p:blipFill rotWithShape="1">
          <a:blip r:embed="rId4">
            <a:alphaModFix/>
          </a:blip>
          <a:srcRect b="0" l="0" r="0" t="0"/>
          <a:stretch/>
        </p:blipFill>
        <p:spPr>
          <a:xfrm>
            <a:off x="4037433" y="3916571"/>
            <a:ext cx="942071" cy="600723"/>
          </a:xfrm>
          <a:prstGeom prst="rect">
            <a:avLst/>
          </a:prstGeom>
          <a:noFill/>
          <a:ln cap="flat" cmpd="sng" w="9525">
            <a:solidFill>
              <a:schemeClr val="dk1"/>
            </a:solidFill>
            <a:prstDash val="solid"/>
            <a:round/>
            <a:headEnd len="sm" w="sm" type="none"/>
            <a:tailEnd len="sm" w="sm" type="none"/>
          </a:ln>
        </p:spPr>
      </p:pic>
      <p:sp>
        <p:nvSpPr>
          <p:cNvPr id="253" name="Google Shape;253;p30"/>
          <p:cNvSpPr txBox="1"/>
          <p:nvPr/>
        </p:nvSpPr>
        <p:spPr>
          <a:xfrm>
            <a:off x="6415505" y="742548"/>
            <a:ext cx="5526779"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Python : </a:t>
            </a:r>
            <a:r>
              <a:rPr lang="en-US" sz="2000">
                <a:solidFill>
                  <a:schemeClr val="dk1"/>
                </a:solidFill>
                <a:latin typeface="Calibri"/>
                <a:ea typeface="Calibri"/>
                <a:cs typeface="Calibri"/>
                <a:sym typeface="Calibri"/>
              </a:rPr>
              <a:t>High-Level Programming Language</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Spyder, Jupyter, Collab, Atom: IDE </a:t>
            </a:r>
            <a:r>
              <a:rPr lang="en-US" sz="2000">
                <a:solidFill>
                  <a:schemeClr val="dk1"/>
                </a:solidFill>
                <a:latin typeface="Calibri"/>
                <a:ea typeface="Calibri"/>
                <a:cs typeface="Calibri"/>
                <a:sym typeface="Calibri"/>
              </a:rPr>
              <a:t>(For application development)</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000"/>
              <a:buFont typeface="Calibri"/>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NumPy, Pandas, SciPy, Matplotlib, Seaborn, Scikit learn, Stats models: </a:t>
            </a:r>
            <a:r>
              <a:rPr lang="en-US" sz="2000">
                <a:solidFill>
                  <a:schemeClr val="dk1"/>
                </a:solidFill>
                <a:latin typeface="Calibri"/>
                <a:ea typeface="Calibri"/>
                <a:cs typeface="Calibri"/>
                <a:sym typeface="Calibri"/>
              </a:rPr>
              <a:t>D</a:t>
            </a:r>
            <a:r>
              <a:rPr b="0" i="0" lang="en-US" sz="2000">
                <a:solidFill>
                  <a:srgbClr val="000000"/>
                </a:solidFill>
                <a:latin typeface="Calibri"/>
                <a:ea typeface="Calibri"/>
                <a:cs typeface="Calibri"/>
                <a:sym typeface="Calibri"/>
              </a:rPr>
              <a:t>eveloping machine learning, </a:t>
            </a:r>
            <a:endParaRPr sz="20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2000"/>
              <a:buFont typeface="Calibri"/>
              <a:buNone/>
            </a:pPr>
            <a:r>
              <a:rPr b="0" i="0" lang="en-US" sz="2000">
                <a:solidFill>
                  <a:srgbClr val="000000"/>
                </a:solidFill>
                <a:latin typeface="Calibri"/>
                <a:ea typeface="Calibri"/>
                <a:cs typeface="Calibri"/>
                <a:sym typeface="Calibri"/>
              </a:rPr>
              <a:t>data science, data visualization, image </a:t>
            </a:r>
            <a:r>
              <a:rPr lang="en-US" sz="2000">
                <a:solidFill>
                  <a:srgbClr val="000000"/>
                </a:solidFill>
                <a:latin typeface="Calibri"/>
                <a:ea typeface="Calibri"/>
                <a:cs typeface="Calibri"/>
                <a:sym typeface="Calibri"/>
              </a:rPr>
              <a:t>&amp;</a:t>
            </a:r>
            <a:r>
              <a:rPr b="0" i="0" lang="en-US" sz="2000">
                <a:solidFill>
                  <a:srgbClr val="000000"/>
                </a:solidFill>
                <a:latin typeface="Calibri"/>
                <a:ea typeface="Calibri"/>
                <a:cs typeface="Calibri"/>
                <a:sym typeface="Calibri"/>
              </a:rPr>
              <a:t> data manipulation applications.</a:t>
            </a:r>
            <a:endParaRPr/>
          </a:p>
          <a:p>
            <a:pPr indent="0" lvl="0" marL="0" marR="0" rtl="0" algn="l">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Flask, Heroku, Html: </a:t>
            </a:r>
            <a:r>
              <a:rPr lang="en-US" sz="2000">
                <a:solidFill>
                  <a:schemeClr val="dk1"/>
                </a:solidFill>
                <a:latin typeface="Calibri"/>
                <a:ea typeface="Calibri"/>
                <a:cs typeface="Calibri"/>
                <a:sym typeface="Calibri"/>
              </a:rPr>
              <a:t>Used to deploy the model</a:t>
            </a:r>
            <a:endParaRPr sz="2000">
              <a:solidFill>
                <a:schemeClr val="dk1"/>
              </a:solidFill>
              <a:latin typeface="Calibri"/>
              <a:ea typeface="Calibri"/>
              <a:cs typeface="Calibri"/>
              <a:sym typeface="Calibri"/>
            </a:endParaRPr>
          </a:p>
        </p:txBody>
      </p:sp>
      <p:pic>
        <p:nvPicPr>
          <p:cNvPr id="254" name="Google Shape;254;p30"/>
          <p:cNvPicPr preferRelativeResize="0"/>
          <p:nvPr/>
        </p:nvPicPr>
        <p:blipFill rotWithShape="1">
          <a:blip r:embed="rId5">
            <a:alphaModFix/>
          </a:blip>
          <a:srcRect b="0" l="0" r="17356" t="0"/>
          <a:stretch/>
        </p:blipFill>
        <p:spPr>
          <a:xfrm>
            <a:off x="309669" y="974738"/>
            <a:ext cx="5703505" cy="4143914"/>
          </a:xfrm>
          <a:prstGeom prst="rect">
            <a:avLst/>
          </a:prstGeom>
          <a:noFill/>
          <a:ln>
            <a:noFill/>
          </a:ln>
        </p:spPr>
      </p:pic>
      <p:pic>
        <p:nvPicPr>
          <p:cNvPr id="255" name="Google Shape;255;p30"/>
          <p:cNvPicPr preferRelativeResize="0"/>
          <p:nvPr/>
        </p:nvPicPr>
        <p:blipFill rotWithShape="1">
          <a:blip r:embed="rId6">
            <a:alphaModFix/>
          </a:blip>
          <a:srcRect b="0" l="6746" r="5554" t="40286"/>
          <a:stretch/>
        </p:blipFill>
        <p:spPr>
          <a:xfrm>
            <a:off x="309669" y="5768382"/>
            <a:ext cx="2284444" cy="632418"/>
          </a:xfrm>
          <a:prstGeom prst="rect">
            <a:avLst/>
          </a:prstGeom>
          <a:noFill/>
          <a:ln>
            <a:noFill/>
          </a:ln>
        </p:spPr>
      </p:pic>
      <p:pic>
        <p:nvPicPr>
          <p:cNvPr descr="Deploying a Flask Application to Heroku | by Kavit (zenwraight) | Unitechie  | Medium" id="256" name="Google Shape;256;p30"/>
          <p:cNvPicPr preferRelativeResize="0"/>
          <p:nvPr/>
        </p:nvPicPr>
        <p:blipFill rotWithShape="1">
          <a:blip r:embed="rId7">
            <a:alphaModFix/>
          </a:blip>
          <a:srcRect b="0" l="0" r="0" t="0"/>
          <a:stretch/>
        </p:blipFill>
        <p:spPr>
          <a:xfrm>
            <a:off x="2786049" y="5478717"/>
            <a:ext cx="2710290" cy="1311262"/>
          </a:xfrm>
          <a:prstGeom prst="rect">
            <a:avLst/>
          </a:prstGeom>
          <a:noFill/>
          <a:ln>
            <a:noFill/>
          </a:ln>
        </p:spPr>
      </p:pic>
      <p:sp>
        <p:nvSpPr>
          <p:cNvPr descr="Introduction — statsmodels" id="257" name="Google Shape;257;p30"/>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Haree Srinivasan – Medium" id="258" name="Google Shape;258;p30"/>
          <p:cNvPicPr preferRelativeResize="0"/>
          <p:nvPr/>
        </p:nvPicPr>
        <p:blipFill rotWithShape="1">
          <a:blip r:embed="rId8">
            <a:alphaModFix/>
          </a:blip>
          <a:srcRect b="0" l="0" r="0" t="0"/>
          <a:stretch/>
        </p:blipFill>
        <p:spPr>
          <a:xfrm>
            <a:off x="2786049" y="4718456"/>
            <a:ext cx="2710290" cy="667088"/>
          </a:xfrm>
          <a:prstGeom prst="rect">
            <a:avLst/>
          </a:prstGeom>
          <a:noFill/>
          <a:ln>
            <a:noFill/>
          </a:ln>
        </p:spPr>
      </p:pic>
      <p:pic>
        <p:nvPicPr>
          <p:cNvPr descr="Visualization with Seaborn - TheBitX" id="259" name="Google Shape;259;p30"/>
          <p:cNvPicPr preferRelativeResize="0"/>
          <p:nvPr/>
        </p:nvPicPr>
        <p:blipFill rotWithShape="1">
          <a:blip r:embed="rId9">
            <a:alphaModFix/>
          </a:blip>
          <a:srcRect b="0" l="0" r="0" t="0"/>
          <a:stretch/>
        </p:blipFill>
        <p:spPr>
          <a:xfrm>
            <a:off x="5127169" y="3838638"/>
            <a:ext cx="1121231" cy="879818"/>
          </a:xfrm>
          <a:prstGeom prst="rect">
            <a:avLst/>
          </a:prstGeom>
          <a:noFill/>
          <a:ln>
            <a:noFill/>
          </a:ln>
        </p:spPr>
      </p:pic>
      <p:pic>
        <p:nvPicPr>
          <p:cNvPr id="260" name="Google Shape;260;p30"/>
          <p:cNvPicPr preferRelativeResize="0"/>
          <p:nvPr/>
        </p:nvPicPr>
        <p:blipFill rotWithShape="1">
          <a:blip r:embed="rId10">
            <a:alphaModFix/>
          </a:blip>
          <a:srcRect b="0" l="0" r="0" t="0"/>
          <a:stretch/>
        </p:blipFill>
        <p:spPr>
          <a:xfrm>
            <a:off x="4935525" y="2139543"/>
            <a:ext cx="886005" cy="667087"/>
          </a:xfrm>
          <a:prstGeom prst="rect">
            <a:avLst/>
          </a:prstGeom>
          <a:noFill/>
          <a:ln>
            <a:noFill/>
          </a:ln>
        </p:spPr>
      </p:pic>
      <p:sp>
        <p:nvSpPr>
          <p:cNvPr id="261" name="Google Shape;261;p30"/>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2" name="Google Shape;262;p30"/>
          <p:cNvPicPr preferRelativeResize="0"/>
          <p:nvPr/>
        </p:nvPicPr>
        <p:blipFill rotWithShape="1">
          <a:blip r:embed="rId11">
            <a:alphaModFix/>
          </a:blip>
          <a:srcRect b="0" l="0" r="0" t="0"/>
          <a:stretch/>
        </p:blipFill>
        <p:spPr>
          <a:xfrm>
            <a:off x="5642059" y="5560208"/>
            <a:ext cx="907882" cy="10272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p:nvPr/>
        </p:nvSpPr>
        <p:spPr>
          <a:xfrm>
            <a:off x="0" y="0"/>
            <a:ext cx="12192000" cy="745067"/>
          </a:xfrm>
          <a:prstGeom prst="flowChartProcess">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4000">
                <a:solidFill>
                  <a:schemeClr val="lt1"/>
                </a:solidFill>
                <a:latin typeface="Calibri"/>
                <a:ea typeface="Calibri"/>
                <a:cs typeface="Calibri"/>
                <a:sym typeface="Calibri"/>
              </a:rPr>
              <a:t>Different types of Iot sensor</a:t>
            </a:r>
            <a:endParaRPr sz="4000">
              <a:solidFill>
                <a:schemeClr val="lt1"/>
              </a:solidFill>
              <a:latin typeface="Calibri"/>
              <a:ea typeface="Calibri"/>
              <a:cs typeface="Calibri"/>
              <a:sym typeface="Calibri"/>
            </a:endParaRPr>
          </a:p>
        </p:txBody>
      </p:sp>
      <p:pic>
        <p:nvPicPr>
          <p:cNvPr id="268" name="Google Shape;268;p31"/>
          <p:cNvPicPr preferRelativeResize="0"/>
          <p:nvPr/>
        </p:nvPicPr>
        <p:blipFill>
          <a:blip r:embed="rId3">
            <a:alphaModFix/>
          </a:blip>
          <a:stretch>
            <a:fillRect/>
          </a:stretch>
        </p:blipFill>
        <p:spPr>
          <a:xfrm>
            <a:off x="2047875" y="909900"/>
            <a:ext cx="8096250" cy="5295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